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0" r:id="rId3"/>
    <p:sldId id="257" r:id="rId4"/>
    <p:sldId id="268" r:id="rId5"/>
    <p:sldId id="260" r:id="rId6"/>
    <p:sldId id="261" r:id="rId7"/>
    <p:sldId id="262" r:id="rId8"/>
    <p:sldId id="263" r:id="rId9"/>
    <p:sldId id="267" r:id="rId10"/>
    <p:sldId id="258" r:id="rId11"/>
    <p:sldId id="259" r:id="rId12"/>
    <p:sldId id="264" r:id="rId13"/>
    <p:sldId id="265" r:id="rId14"/>
    <p:sldId id="266" r:id="rId15"/>
    <p:sldId id="278" r:id="rId16"/>
    <p:sldId id="276" r:id="rId17"/>
    <p:sldId id="277" r:id="rId18"/>
    <p:sldId id="279" r:id="rId19"/>
    <p:sldId id="283" r:id="rId20"/>
    <p:sldId id="280" r:id="rId21"/>
    <p:sldId id="281" r:id="rId22"/>
    <p:sldId id="282" r:id="rId23"/>
    <p:sldId id="271" r:id="rId24"/>
    <p:sldId id="269" r:id="rId25"/>
    <p:sldId id="272" r:id="rId26"/>
    <p:sldId id="274" r:id="rId27"/>
    <p:sldId id="273" r:id="rId28"/>
    <p:sldId id="284" r:id="rId29"/>
    <p:sldId id="285" r:id="rId30"/>
    <p:sldId id="287" r:id="rId31"/>
    <p:sldId id="286" r:id="rId32"/>
    <p:sldId id="296" r:id="rId33"/>
    <p:sldId id="288" r:id="rId34"/>
    <p:sldId id="289" r:id="rId35"/>
    <p:sldId id="290" r:id="rId36"/>
    <p:sldId id="292" r:id="rId37"/>
    <p:sldId id="293" r:id="rId38"/>
    <p:sldId id="291" r:id="rId39"/>
    <p:sldId id="294" r:id="rId40"/>
    <p:sldId id="295" r:id="rId41"/>
    <p:sldId id="27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85" d="100"/>
          <a:sy n="85" d="100"/>
        </p:scale>
        <p:origin x="59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6/17/2019</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6/17/2019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6/17/2019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6/17/2019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6/17/2019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6/17/2019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6/17/2019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6/17/2019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6/17/2019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6/17/2019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6/17/2019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6/17/2019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6/17/2019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6/17/2019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6/17/2019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6/17/2019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6/17/2019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6/17/2019</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ades.mech.northwestern.edu/images/3/3c/Pittman-ELCOM-SL-4443S013.pdf" TargetMode="External"/><Relationship Id="rId2" Type="http://schemas.openxmlformats.org/officeDocument/2006/relationships/hyperlink" Target="http://www.robotpower.com/downloads/RobotPower_Sidewinder_quickstart.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robotmarketplace.com/products/images/IFI-883-885-Manual.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farnell.com/datasheets/20563.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robotcombat.com/products/images/0-SCORP-XL_quickstart.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sparkfun.com/datasheets/Sensors/Infrared/gp2y0a02yk_e.pdf"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mouser.com/datasheet/2/256/maxim_sf-00086568-1179780.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62C0-90DE-4BC1-A77D-BB1283AD37BD}"/>
              </a:ext>
            </a:extLst>
          </p:cNvPr>
          <p:cNvSpPr>
            <a:spLocks noGrp="1"/>
          </p:cNvSpPr>
          <p:nvPr>
            <p:ph type="ctrTitle"/>
          </p:nvPr>
        </p:nvSpPr>
        <p:spPr/>
        <p:txBody>
          <a:bodyPr/>
          <a:lstStyle/>
          <a:p>
            <a:r>
              <a:rPr lang="en-US" dirty="0"/>
              <a:t>Mission Rosie Trimester 1</a:t>
            </a:r>
          </a:p>
        </p:txBody>
      </p:sp>
      <p:sp>
        <p:nvSpPr>
          <p:cNvPr id="3" name="Subtitle 2">
            <a:extLst>
              <a:ext uri="{FF2B5EF4-FFF2-40B4-BE49-F238E27FC236}">
                <a16:creationId xmlns:a16="http://schemas.microsoft.com/office/drawing/2014/main" id="{1D731C45-D0E2-4918-8716-81BA82CA41E2}"/>
              </a:ext>
            </a:extLst>
          </p:cNvPr>
          <p:cNvSpPr>
            <a:spLocks noGrp="1"/>
          </p:cNvSpPr>
          <p:nvPr>
            <p:ph type="subTitle" idx="1"/>
          </p:nvPr>
        </p:nvSpPr>
        <p:spPr/>
        <p:txBody>
          <a:bodyPr/>
          <a:lstStyle/>
          <a:p>
            <a:r>
              <a:rPr lang="en-US" dirty="0"/>
              <a:t>Dak Cheung Cheng</a:t>
            </a:r>
          </a:p>
        </p:txBody>
      </p:sp>
    </p:spTree>
    <p:extLst>
      <p:ext uri="{BB962C8B-B14F-4D97-AF65-F5344CB8AC3E}">
        <p14:creationId xmlns:p14="http://schemas.microsoft.com/office/powerpoint/2010/main" val="2693566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6F17-C96E-4C23-9566-F0CE87D01487}"/>
              </a:ext>
            </a:extLst>
          </p:cNvPr>
          <p:cNvSpPr>
            <a:spLocks noGrp="1"/>
          </p:cNvSpPr>
          <p:nvPr>
            <p:ph type="title"/>
          </p:nvPr>
        </p:nvSpPr>
        <p:spPr/>
        <p:txBody>
          <a:bodyPr/>
          <a:lstStyle/>
          <a:p>
            <a:r>
              <a:rPr lang="en-US" dirty="0"/>
              <a:t>Driving the motors</a:t>
            </a:r>
          </a:p>
        </p:txBody>
      </p:sp>
      <p:sp>
        <p:nvSpPr>
          <p:cNvPr id="3" name="Content Placeholder 2">
            <a:extLst>
              <a:ext uri="{FF2B5EF4-FFF2-40B4-BE49-F238E27FC236}">
                <a16:creationId xmlns:a16="http://schemas.microsoft.com/office/drawing/2014/main" id="{A527950D-7B62-4BEE-82E5-54235D438E07}"/>
              </a:ext>
            </a:extLst>
          </p:cNvPr>
          <p:cNvSpPr>
            <a:spLocks noGrp="1"/>
          </p:cNvSpPr>
          <p:nvPr>
            <p:ph idx="1"/>
          </p:nvPr>
        </p:nvSpPr>
        <p:spPr/>
        <p:txBody>
          <a:bodyPr>
            <a:normAutofit fontScale="92500" lnSpcReduction="20000"/>
          </a:bodyPr>
          <a:lstStyle/>
          <a:p>
            <a:r>
              <a:rPr lang="en-US" dirty="0"/>
              <a:t>Number one priority was movements…if Rosie cannot move, then it is a gigantic paperweight/ugly mannequin.</a:t>
            </a:r>
          </a:p>
          <a:p>
            <a:r>
              <a:rPr lang="en-US" dirty="0"/>
              <a:t>Sidewinder ESC (Electronic Speed Controller) was configured to a tank drive based on the datasheet here: </a:t>
            </a:r>
            <a:r>
              <a:rPr lang="en-US" u="sng" dirty="0">
                <a:hlinkClick r:id="rId2"/>
              </a:rPr>
              <a:t>http://www.robotpower.com/downloads/RobotPower_Sidewinder_quickstart.pdf</a:t>
            </a:r>
            <a:endParaRPr lang="en-US" u="sng" dirty="0"/>
          </a:p>
          <a:p>
            <a:r>
              <a:rPr lang="en-US" dirty="0"/>
              <a:t>I scratch-wrote new code to drive the motors</a:t>
            </a:r>
          </a:p>
          <a:p>
            <a:pPr lvl="1"/>
            <a:r>
              <a:rPr lang="en-US" dirty="0"/>
              <a:t>Instead of using the </a:t>
            </a:r>
            <a:r>
              <a:rPr lang="en-US" dirty="0" err="1"/>
              <a:t>Servo.write</a:t>
            </a:r>
            <a:r>
              <a:rPr lang="en-US" dirty="0"/>
              <a:t>() function, I used </a:t>
            </a:r>
            <a:r>
              <a:rPr lang="en-US" dirty="0" err="1"/>
              <a:t>Servo.writeMicroseconds</a:t>
            </a:r>
            <a:r>
              <a:rPr lang="en-US" dirty="0"/>
              <a:t>() for greater control</a:t>
            </a:r>
          </a:p>
          <a:p>
            <a:r>
              <a:rPr lang="en-US" dirty="0"/>
              <a:t>Motor datasheet: </a:t>
            </a:r>
            <a:r>
              <a:rPr lang="en-US" u="sng" dirty="0">
                <a:hlinkClick r:id="rId3"/>
              </a:rPr>
              <a:t>http://hades.mech.northwestern.edu/images/3/3c/Pittman-ELCOM-SL-4443S013.pdf</a:t>
            </a:r>
            <a:endParaRPr lang="en-US" u="sng" dirty="0"/>
          </a:p>
          <a:p>
            <a:r>
              <a:rPr lang="en-US" dirty="0"/>
              <a:t>*Battery Eliminator Circuit (BEC) from the ESC provides power to the Raspberry Pi and Arduino Due</a:t>
            </a:r>
          </a:p>
          <a:p>
            <a:pPr marL="0" indent="0">
              <a:buNone/>
            </a:pPr>
            <a:endParaRPr lang="en-US" dirty="0"/>
          </a:p>
        </p:txBody>
      </p:sp>
    </p:spTree>
    <p:extLst>
      <p:ext uri="{BB962C8B-B14F-4D97-AF65-F5344CB8AC3E}">
        <p14:creationId xmlns:p14="http://schemas.microsoft.com/office/powerpoint/2010/main" val="16612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5624-EE58-4709-A102-933F728C37C2}"/>
              </a:ext>
            </a:extLst>
          </p:cNvPr>
          <p:cNvSpPr>
            <a:spLocks noGrp="1"/>
          </p:cNvSpPr>
          <p:nvPr>
            <p:ph type="title"/>
          </p:nvPr>
        </p:nvSpPr>
        <p:spPr/>
        <p:txBody>
          <a:bodyPr/>
          <a:lstStyle/>
          <a:p>
            <a:r>
              <a:rPr lang="en-US" dirty="0"/>
              <a:t>Wiring the front motor</a:t>
            </a:r>
          </a:p>
        </p:txBody>
      </p:sp>
      <p:sp>
        <p:nvSpPr>
          <p:cNvPr id="3" name="Content Placeholder 2">
            <a:extLst>
              <a:ext uri="{FF2B5EF4-FFF2-40B4-BE49-F238E27FC236}">
                <a16:creationId xmlns:a16="http://schemas.microsoft.com/office/drawing/2014/main" id="{936DE702-D93B-4D15-92CF-87D480BC3CBB}"/>
              </a:ext>
            </a:extLst>
          </p:cNvPr>
          <p:cNvSpPr>
            <a:spLocks noGrp="1"/>
          </p:cNvSpPr>
          <p:nvPr>
            <p:ph idx="1"/>
          </p:nvPr>
        </p:nvSpPr>
        <p:spPr/>
        <p:txBody>
          <a:bodyPr/>
          <a:lstStyle/>
          <a:p>
            <a:r>
              <a:rPr lang="en-US" dirty="0"/>
              <a:t>I found a Victor 885 motor controller</a:t>
            </a:r>
          </a:p>
          <a:p>
            <a:r>
              <a:rPr lang="en-US" dirty="0"/>
              <a:t>Based on this datasheet: </a:t>
            </a:r>
            <a:r>
              <a:rPr lang="en-US" u="sng" dirty="0">
                <a:hlinkClick r:id="rId2"/>
              </a:rPr>
              <a:t>http://www.robotmarketplace.com/products/images/IFI-883-885-Manual.pdf</a:t>
            </a:r>
            <a:r>
              <a:rPr lang="en-US" dirty="0"/>
              <a:t>, I calibrated and powered the front motor.</a:t>
            </a:r>
          </a:p>
          <a:p>
            <a:r>
              <a:rPr lang="en-US" dirty="0"/>
              <a:t>Speed was completely off compared with the Sidewinder—turns out that problem cannot be fixed, so instead of setting a specific pulse, I can set a specific number of rpm and use a PID controller to compensate for the differences in speed.</a:t>
            </a:r>
          </a:p>
        </p:txBody>
      </p:sp>
    </p:spTree>
    <p:extLst>
      <p:ext uri="{BB962C8B-B14F-4D97-AF65-F5344CB8AC3E}">
        <p14:creationId xmlns:p14="http://schemas.microsoft.com/office/powerpoint/2010/main" val="84353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0DF2-AE5D-4689-8F1E-CD3CCF9E74E4}"/>
              </a:ext>
            </a:extLst>
          </p:cNvPr>
          <p:cNvSpPr>
            <a:spLocks noGrp="1"/>
          </p:cNvSpPr>
          <p:nvPr>
            <p:ph type="title"/>
          </p:nvPr>
        </p:nvSpPr>
        <p:spPr/>
        <p:txBody>
          <a:bodyPr/>
          <a:lstStyle/>
          <a:p>
            <a:r>
              <a:rPr lang="en-US" dirty="0"/>
              <a:t>Encoders</a:t>
            </a:r>
          </a:p>
        </p:txBody>
      </p:sp>
      <p:sp>
        <p:nvSpPr>
          <p:cNvPr id="3" name="Content Placeholder 2">
            <a:extLst>
              <a:ext uri="{FF2B5EF4-FFF2-40B4-BE49-F238E27FC236}">
                <a16:creationId xmlns:a16="http://schemas.microsoft.com/office/drawing/2014/main" id="{9182A555-0C27-43A2-B86F-A1DE074EF759}"/>
              </a:ext>
            </a:extLst>
          </p:cNvPr>
          <p:cNvSpPr>
            <a:spLocks noGrp="1"/>
          </p:cNvSpPr>
          <p:nvPr>
            <p:ph idx="1"/>
          </p:nvPr>
        </p:nvSpPr>
        <p:spPr/>
        <p:txBody>
          <a:bodyPr>
            <a:normAutofit fontScale="92500" lnSpcReduction="20000"/>
          </a:bodyPr>
          <a:lstStyle/>
          <a:p>
            <a:r>
              <a:rPr lang="en-US" dirty="0"/>
              <a:t>The encoders provided are 3 channel 500 </a:t>
            </a:r>
            <a:r>
              <a:rPr lang="en-US" dirty="0" err="1"/>
              <a:t>cpr</a:t>
            </a:r>
            <a:r>
              <a:rPr lang="en-US" dirty="0"/>
              <a:t> encoders with a channel A, channel B, and index pin which goes high every full revolution.</a:t>
            </a:r>
          </a:p>
          <a:p>
            <a:r>
              <a:rPr lang="en-US" dirty="0"/>
              <a:t>Datasheet: </a:t>
            </a:r>
            <a:r>
              <a:rPr lang="en-US" u="sng" dirty="0">
                <a:hlinkClick r:id="rId2"/>
              </a:rPr>
              <a:t>http://www.farnell.com/datasheets/20563.pdf</a:t>
            </a:r>
            <a:endParaRPr lang="en-US" dirty="0"/>
          </a:p>
          <a:p>
            <a:r>
              <a:rPr lang="en-US" dirty="0"/>
              <a:t>Using pin change interrupts can enable me to catch every pulse</a:t>
            </a:r>
          </a:p>
          <a:p>
            <a:r>
              <a:rPr lang="en-US" dirty="0"/>
              <a:t>I can make Rosie go straight by calculating the RPM based on the encoders and using a PID control loop to keep both motors running at a set RPM</a:t>
            </a:r>
          </a:p>
          <a:p>
            <a:r>
              <a:rPr lang="en-US" dirty="0"/>
              <a:t>*Each output of the encoder needs a 2.7 kiloohm pull-up resistor </a:t>
            </a:r>
            <a:r>
              <a:rPr lang="en-US" b="1" dirty="0"/>
              <a:t>(note that it is pulled up to 3.3v, as the Arduino Due operates on 3.3v logic)</a:t>
            </a:r>
          </a:p>
          <a:p>
            <a:r>
              <a:rPr lang="en-US" dirty="0"/>
              <a:t>Update, November 27 2018, I may not need an Arduino Due, I can do everything with an Arduino Uno, and encoders may be non-existent due to new motors</a:t>
            </a:r>
            <a:br>
              <a:rPr lang="en-US" dirty="0"/>
            </a:br>
            <a:endParaRPr lang="en-US" dirty="0"/>
          </a:p>
        </p:txBody>
      </p:sp>
    </p:spTree>
    <p:extLst>
      <p:ext uri="{BB962C8B-B14F-4D97-AF65-F5344CB8AC3E}">
        <p14:creationId xmlns:p14="http://schemas.microsoft.com/office/powerpoint/2010/main" val="2123901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B3B9-9CBA-49AC-B2F1-C097F59EFCAA}"/>
              </a:ext>
            </a:extLst>
          </p:cNvPr>
          <p:cNvSpPr>
            <a:spLocks noGrp="1"/>
          </p:cNvSpPr>
          <p:nvPr>
            <p:ph type="title"/>
          </p:nvPr>
        </p:nvSpPr>
        <p:spPr/>
        <p:txBody>
          <a:bodyPr/>
          <a:lstStyle/>
          <a:p>
            <a:r>
              <a:rPr lang="en-US" dirty="0"/>
              <a:t>Head</a:t>
            </a:r>
          </a:p>
        </p:txBody>
      </p:sp>
      <p:sp>
        <p:nvSpPr>
          <p:cNvPr id="3" name="Content Placeholder 2">
            <a:extLst>
              <a:ext uri="{FF2B5EF4-FFF2-40B4-BE49-F238E27FC236}">
                <a16:creationId xmlns:a16="http://schemas.microsoft.com/office/drawing/2014/main" id="{C75131AC-14BD-43FE-B5CB-52870EC2ACF5}"/>
              </a:ext>
            </a:extLst>
          </p:cNvPr>
          <p:cNvSpPr>
            <a:spLocks noGrp="1"/>
          </p:cNvSpPr>
          <p:nvPr>
            <p:ph idx="1"/>
          </p:nvPr>
        </p:nvSpPr>
        <p:spPr/>
        <p:txBody>
          <a:bodyPr/>
          <a:lstStyle/>
          <a:p>
            <a:r>
              <a:rPr lang="en-US" dirty="0"/>
              <a:t>There are two motors that control the x and y movements of the monitor (head)</a:t>
            </a:r>
          </a:p>
          <a:p>
            <a:r>
              <a:rPr lang="en-US" dirty="0"/>
              <a:t>The motors will be driven by a Scorpion XL motor controller, datasheet here: </a:t>
            </a:r>
            <a:r>
              <a:rPr lang="en-US" u="sng" dirty="0">
                <a:hlinkClick r:id="rId2"/>
              </a:rPr>
              <a:t>http://www.robotcombat.com/products/images/0-SCORP-XL_quickstart.pdf</a:t>
            </a:r>
            <a:endParaRPr lang="en-US" u="sng" dirty="0"/>
          </a:p>
          <a:p>
            <a:r>
              <a:rPr lang="en-US" dirty="0"/>
              <a:t>The motors each have their own encoders that I can use to determine the end and center points of the head movements.</a:t>
            </a:r>
          </a:p>
          <a:p>
            <a:r>
              <a:rPr lang="en-US" dirty="0"/>
              <a:t>Potentiometers in the head enable absolute positioning</a:t>
            </a:r>
          </a:p>
        </p:txBody>
      </p:sp>
    </p:spTree>
    <p:extLst>
      <p:ext uri="{BB962C8B-B14F-4D97-AF65-F5344CB8AC3E}">
        <p14:creationId xmlns:p14="http://schemas.microsoft.com/office/powerpoint/2010/main" val="3585770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5C68-7ED0-418E-B0A6-708A05ACE85F}"/>
              </a:ext>
            </a:extLst>
          </p:cNvPr>
          <p:cNvSpPr>
            <a:spLocks noGrp="1"/>
          </p:cNvSpPr>
          <p:nvPr>
            <p:ph type="title"/>
          </p:nvPr>
        </p:nvSpPr>
        <p:spPr/>
        <p:txBody>
          <a:bodyPr/>
          <a:lstStyle/>
          <a:p>
            <a:r>
              <a:rPr lang="en-US" dirty="0"/>
              <a:t>IR distance sensors</a:t>
            </a:r>
          </a:p>
        </p:txBody>
      </p:sp>
      <p:sp>
        <p:nvSpPr>
          <p:cNvPr id="3" name="Content Placeholder 2">
            <a:extLst>
              <a:ext uri="{FF2B5EF4-FFF2-40B4-BE49-F238E27FC236}">
                <a16:creationId xmlns:a16="http://schemas.microsoft.com/office/drawing/2014/main" id="{6545DA8E-B7EF-42C1-8BF0-517DF29FF93C}"/>
              </a:ext>
            </a:extLst>
          </p:cNvPr>
          <p:cNvSpPr>
            <a:spLocks noGrp="1"/>
          </p:cNvSpPr>
          <p:nvPr>
            <p:ph idx="1"/>
          </p:nvPr>
        </p:nvSpPr>
        <p:spPr/>
        <p:txBody>
          <a:bodyPr>
            <a:normAutofit fontScale="92500" lnSpcReduction="10000"/>
          </a:bodyPr>
          <a:lstStyle/>
          <a:p>
            <a:r>
              <a:rPr lang="en-US" dirty="0"/>
              <a:t>Datasheet: </a:t>
            </a:r>
            <a:r>
              <a:rPr lang="en-US" u="sng" dirty="0">
                <a:hlinkClick r:id="rId2"/>
              </a:rPr>
              <a:t>https://www.sparkfun.com/datasheets/Sensors/Infrared/gp2y0a02yk_e.pdf</a:t>
            </a:r>
            <a:endParaRPr lang="en-US" dirty="0"/>
          </a:p>
          <a:p>
            <a:r>
              <a:rPr lang="en-US" dirty="0"/>
              <a:t>The sensor produces an analog output inversely proportional to the distance, but since there are a total of 19 sensors on board and the Arduino Due only has 12 analog inputs, only 10 of them can be used…(2 pins will be sacrificed for head positioning potentiometers)</a:t>
            </a:r>
          </a:p>
          <a:p>
            <a:r>
              <a:rPr lang="en-US" dirty="0"/>
              <a:t>20cm to 150cm range</a:t>
            </a:r>
          </a:p>
          <a:p>
            <a:r>
              <a:rPr lang="en-US" dirty="0"/>
              <a:t>Based off of the experimental data, a function that closely models the curve is </a:t>
            </a:r>
            <a:r>
              <a:rPr lang="es-ES" dirty="0"/>
              <a:t>Y = 23576x</a:t>
            </a:r>
            <a:r>
              <a:rPr lang="es-ES" baseline="30000" dirty="0"/>
              <a:t>-1.134</a:t>
            </a:r>
            <a:r>
              <a:rPr lang="es-ES" dirty="0"/>
              <a:t> x = </a:t>
            </a:r>
            <a:r>
              <a:rPr lang="es-ES" dirty="0" err="1"/>
              <a:t>analog</a:t>
            </a:r>
            <a:r>
              <a:rPr lang="es-ES" dirty="0"/>
              <a:t> </a:t>
            </a:r>
            <a:r>
              <a:rPr lang="es-ES" dirty="0" err="1"/>
              <a:t>value</a:t>
            </a:r>
            <a:r>
              <a:rPr lang="es-ES" dirty="0"/>
              <a:t>, y = </a:t>
            </a:r>
            <a:r>
              <a:rPr lang="es-ES" dirty="0" err="1"/>
              <a:t>distance</a:t>
            </a:r>
            <a:endParaRPr lang="es-ES" dirty="0"/>
          </a:p>
          <a:p>
            <a:pPr marL="0" indent="0">
              <a:buNone/>
            </a:pPr>
            <a:br>
              <a:rPr lang="en-US" dirty="0"/>
            </a:br>
            <a:endParaRPr lang="en-US" dirty="0"/>
          </a:p>
        </p:txBody>
      </p:sp>
      <p:pic>
        <p:nvPicPr>
          <p:cNvPr id="5" name="Picture 4">
            <a:extLst>
              <a:ext uri="{FF2B5EF4-FFF2-40B4-BE49-F238E27FC236}">
                <a16:creationId xmlns:a16="http://schemas.microsoft.com/office/drawing/2014/main" id="{923C2132-4D42-4B3E-8A1E-F77512B1D3B3}"/>
              </a:ext>
            </a:extLst>
          </p:cNvPr>
          <p:cNvPicPr>
            <a:picLocks noChangeAspect="1"/>
          </p:cNvPicPr>
          <p:nvPr/>
        </p:nvPicPr>
        <p:blipFill>
          <a:blip r:embed="rId3"/>
          <a:stretch>
            <a:fillRect/>
          </a:stretch>
        </p:blipFill>
        <p:spPr>
          <a:xfrm>
            <a:off x="9609821" y="3285565"/>
            <a:ext cx="2225397" cy="3416300"/>
          </a:xfrm>
          <a:prstGeom prst="rect">
            <a:avLst/>
          </a:prstGeom>
        </p:spPr>
      </p:pic>
      <p:pic>
        <p:nvPicPr>
          <p:cNvPr id="7" name="Picture 6">
            <a:extLst>
              <a:ext uri="{FF2B5EF4-FFF2-40B4-BE49-F238E27FC236}">
                <a16:creationId xmlns:a16="http://schemas.microsoft.com/office/drawing/2014/main" id="{3EBC10A6-5BE7-46A0-ADC0-DD00B3A3BC45}"/>
              </a:ext>
            </a:extLst>
          </p:cNvPr>
          <p:cNvPicPr>
            <a:picLocks noChangeAspect="1"/>
          </p:cNvPicPr>
          <p:nvPr/>
        </p:nvPicPr>
        <p:blipFill>
          <a:blip r:embed="rId4"/>
          <a:stretch>
            <a:fillRect/>
          </a:stretch>
        </p:blipFill>
        <p:spPr>
          <a:xfrm rot="5400000">
            <a:off x="7659467" y="739589"/>
            <a:ext cx="2331821" cy="1748865"/>
          </a:xfrm>
          <a:prstGeom prst="rect">
            <a:avLst/>
          </a:prstGeom>
        </p:spPr>
      </p:pic>
    </p:spTree>
    <p:extLst>
      <p:ext uri="{BB962C8B-B14F-4D97-AF65-F5344CB8AC3E}">
        <p14:creationId xmlns:p14="http://schemas.microsoft.com/office/powerpoint/2010/main" val="473364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F0ECD-EACA-4A91-BAB8-59AFD30CA17D}"/>
              </a:ext>
            </a:extLst>
          </p:cNvPr>
          <p:cNvSpPr>
            <a:spLocks noGrp="1"/>
          </p:cNvSpPr>
          <p:nvPr>
            <p:ph type="title"/>
          </p:nvPr>
        </p:nvSpPr>
        <p:spPr/>
        <p:txBody>
          <a:bodyPr/>
          <a:lstStyle/>
          <a:p>
            <a:r>
              <a:rPr lang="en-US" dirty="0"/>
              <a:t>IR sensors continued</a:t>
            </a:r>
          </a:p>
        </p:txBody>
      </p:sp>
      <p:sp>
        <p:nvSpPr>
          <p:cNvPr id="3" name="Content Placeholder 2">
            <a:extLst>
              <a:ext uri="{FF2B5EF4-FFF2-40B4-BE49-F238E27FC236}">
                <a16:creationId xmlns:a16="http://schemas.microsoft.com/office/drawing/2014/main" id="{CFA959C5-2765-4CA6-8890-4C28C6C97F6F}"/>
              </a:ext>
            </a:extLst>
          </p:cNvPr>
          <p:cNvSpPr>
            <a:spLocks noGrp="1"/>
          </p:cNvSpPr>
          <p:nvPr>
            <p:ph idx="1"/>
          </p:nvPr>
        </p:nvSpPr>
        <p:spPr/>
        <p:txBody>
          <a:bodyPr/>
          <a:lstStyle/>
          <a:p>
            <a:r>
              <a:rPr lang="en-US" dirty="0"/>
              <a:t>I have reverse-engineered and created a schematic of the board I salvaged from the computer. This will allow me to read all the IR sensors with one analog pin</a:t>
            </a:r>
          </a:p>
        </p:txBody>
      </p:sp>
      <p:pic>
        <p:nvPicPr>
          <p:cNvPr id="5" name="Picture 4">
            <a:extLst>
              <a:ext uri="{FF2B5EF4-FFF2-40B4-BE49-F238E27FC236}">
                <a16:creationId xmlns:a16="http://schemas.microsoft.com/office/drawing/2014/main" id="{95F69B8E-D863-4795-B5EC-C791DA9AEFE2}"/>
              </a:ext>
            </a:extLst>
          </p:cNvPr>
          <p:cNvPicPr>
            <a:picLocks noChangeAspect="1"/>
          </p:cNvPicPr>
          <p:nvPr/>
        </p:nvPicPr>
        <p:blipFill>
          <a:blip r:embed="rId2"/>
          <a:stretch>
            <a:fillRect/>
          </a:stretch>
        </p:blipFill>
        <p:spPr>
          <a:xfrm>
            <a:off x="7008256" y="3206095"/>
            <a:ext cx="4224532" cy="3382958"/>
          </a:xfrm>
          <a:prstGeom prst="rect">
            <a:avLst/>
          </a:prstGeom>
        </p:spPr>
      </p:pic>
      <p:pic>
        <p:nvPicPr>
          <p:cNvPr id="6" name="Picture 5">
            <a:extLst>
              <a:ext uri="{FF2B5EF4-FFF2-40B4-BE49-F238E27FC236}">
                <a16:creationId xmlns:a16="http://schemas.microsoft.com/office/drawing/2014/main" id="{F2D8C0C5-A9C4-4588-BE7D-763B0EFCCDF1}"/>
              </a:ext>
            </a:extLst>
          </p:cNvPr>
          <p:cNvPicPr>
            <a:picLocks noChangeAspect="1"/>
          </p:cNvPicPr>
          <p:nvPr/>
        </p:nvPicPr>
        <p:blipFill>
          <a:blip r:embed="rId3"/>
          <a:stretch>
            <a:fillRect/>
          </a:stretch>
        </p:blipFill>
        <p:spPr>
          <a:xfrm>
            <a:off x="1999409" y="3560619"/>
            <a:ext cx="3410792" cy="3069103"/>
          </a:xfrm>
          <a:prstGeom prst="rect">
            <a:avLst/>
          </a:prstGeom>
        </p:spPr>
      </p:pic>
      <p:sp>
        <p:nvSpPr>
          <p:cNvPr id="7" name="Arrow: Right 6">
            <a:extLst>
              <a:ext uri="{FF2B5EF4-FFF2-40B4-BE49-F238E27FC236}">
                <a16:creationId xmlns:a16="http://schemas.microsoft.com/office/drawing/2014/main" id="{A3DA4612-4E43-4B8E-AD64-52020CE4E75B}"/>
              </a:ext>
            </a:extLst>
          </p:cNvPr>
          <p:cNvSpPr/>
          <p:nvPr/>
        </p:nvSpPr>
        <p:spPr>
          <a:xfrm>
            <a:off x="5607424" y="5095170"/>
            <a:ext cx="1008529" cy="220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610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D836-9502-4224-8C83-661008DE9E36}"/>
              </a:ext>
            </a:extLst>
          </p:cNvPr>
          <p:cNvSpPr>
            <a:spLocks noGrp="1"/>
          </p:cNvSpPr>
          <p:nvPr>
            <p:ph type="title"/>
          </p:nvPr>
        </p:nvSpPr>
        <p:spPr/>
        <p:txBody>
          <a:bodyPr/>
          <a:lstStyle/>
          <a:p>
            <a:r>
              <a:rPr lang="en-US" dirty="0"/>
              <a:t>Potentiometers</a:t>
            </a:r>
          </a:p>
        </p:txBody>
      </p:sp>
      <p:sp>
        <p:nvSpPr>
          <p:cNvPr id="3" name="Content Placeholder 2">
            <a:extLst>
              <a:ext uri="{FF2B5EF4-FFF2-40B4-BE49-F238E27FC236}">
                <a16:creationId xmlns:a16="http://schemas.microsoft.com/office/drawing/2014/main" id="{04ACACEF-5F53-42C7-A2EA-C3007D91DC06}"/>
              </a:ext>
            </a:extLst>
          </p:cNvPr>
          <p:cNvSpPr>
            <a:spLocks noGrp="1"/>
          </p:cNvSpPr>
          <p:nvPr>
            <p:ph idx="1"/>
          </p:nvPr>
        </p:nvSpPr>
        <p:spPr/>
        <p:txBody>
          <a:bodyPr/>
          <a:lstStyle/>
          <a:p>
            <a:r>
              <a:rPr lang="en-US" dirty="0"/>
              <a:t>5 kiloohm potentiometers</a:t>
            </a:r>
          </a:p>
          <a:p>
            <a:r>
              <a:rPr lang="en-US" dirty="0"/>
              <a:t>With the IR sensors now only occupying one analog pin, both potentiometers can be read. Check schematic v1.2</a:t>
            </a:r>
          </a:p>
        </p:txBody>
      </p:sp>
    </p:spTree>
    <p:extLst>
      <p:ext uri="{BB962C8B-B14F-4D97-AF65-F5344CB8AC3E}">
        <p14:creationId xmlns:p14="http://schemas.microsoft.com/office/powerpoint/2010/main" val="343573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213DC-9F7B-4B8C-B4CA-7C8D9C86DCAE}"/>
              </a:ext>
            </a:extLst>
          </p:cNvPr>
          <p:cNvSpPr>
            <a:spLocks noGrp="1"/>
          </p:cNvSpPr>
          <p:nvPr>
            <p:ph type="title"/>
          </p:nvPr>
        </p:nvSpPr>
        <p:spPr/>
        <p:txBody>
          <a:bodyPr/>
          <a:lstStyle/>
          <a:p>
            <a:r>
              <a:rPr lang="en-US" dirty="0"/>
              <a:t>Update November 27, 2018</a:t>
            </a:r>
          </a:p>
        </p:txBody>
      </p:sp>
      <p:sp>
        <p:nvSpPr>
          <p:cNvPr id="3" name="Content Placeholder 2">
            <a:extLst>
              <a:ext uri="{FF2B5EF4-FFF2-40B4-BE49-F238E27FC236}">
                <a16:creationId xmlns:a16="http://schemas.microsoft.com/office/drawing/2014/main" id="{DB08706E-B98A-455B-8920-D57D3C198A5D}"/>
              </a:ext>
            </a:extLst>
          </p:cNvPr>
          <p:cNvSpPr>
            <a:spLocks noGrp="1"/>
          </p:cNvSpPr>
          <p:nvPr>
            <p:ph idx="1"/>
          </p:nvPr>
        </p:nvSpPr>
        <p:spPr/>
        <p:txBody>
          <a:bodyPr/>
          <a:lstStyle/>
          <a:p>
            <a:r>
              <a:rPr lang="en-US" dirty="0"/>
              <a:t>I replaced the 24 volt motors with 12 volt motors</a:t>
            </a:r>
          </a:p>
          <a:p>
            <a:r>
              <a:rPr lang="en-US" dirty="0"/>
              <a:t>I also figured out how to make Rosie move omnidirectionally</a:t>
            </a:r>
          </a:p>
          <a:p>
            <a:r>
              <a:rPr lang="en-US" dirty="0"/>
              <a:t>I took out an old IR sensor board from the computer that used to be part of Rosie. I hope to reverse engineer the board and take advantage of the hardware like the dual 16 channel multiplexers (Maxim DS406) that will allow me to read all 19 IR sensor values one at a time with one analog pin, eliminating the need for a larger Arduino (Arduino Due)</a:t>
            </a:r>
          </a:p>
          <a:p>
            <a:r>
              <a:rPr lang="en-US" dirty="0"/>
              <a:t>Datasheet for the 16 channel analog multiplexer is here: </a:t>
            </a:r>
            <a:r>
              <a:rPr lang="en-US" dirty="0">
                <a:hlinkClick r:id="rId2"/>
              </a:rPr>
              <a:t>https://www.mouser.com/datasheet/2/256/maxim_sf-00086568-1179780.pdf</a:t>
            </a:r>
            <a:endParaRPr lang="en-US" dirty="0"/>
          </a:p>
          <a:p>
            <a:endParaRPr lang="en-US" dirty="0"/>
          </a:p>
          <a:p>
            <a:endParaRPr lang="en-US" dirty="0"/>
          </a:p>
        </p:txBody>
      </p:sp>
    </p:spTree>
    <p:extLst>
      <p:ext uri="{BB962C8B-B14F-4D97-AF65-F5344CB8AC3E}">
        <p14:creationId xmlns:p14="http://schemas.microsoft.com/office/powerpoint/2010/main" val="2833298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AF8A5A-2EFE-405C-A5F5-A5D693D84FEB}"/>
              </a:ext>
            </a:extLst>
          </p:cNvPr>
          <p:cNvSpPr>
            <a:spLocks noGrp="1"/>
          </p:cNvSpPr>
          <p:nvPr>
            <p:ph type="title"/>
          </p:nvPr>
        </p:nvSpPr>
        <p:spPr/>
        <p:txBody>
          <a:bodyPr/>
          <a:lstStyle/>
          <a:p>
            <a:r>
              <a:rPr lang="en-US" dirty="0"/>
              <a:t>Drive Base</a:t>
            </a:r>
          </a:p>
        </p:txBody>
      </p:sp>
      <p:sp>
        <p:nvSpPr>
          <p:cNvPr id="5" name="Text Placeholder 4">
            <a:extLst>
              <a:ext uri="{FF2B5EF4-FFF2-40B4-BE49-F238E27FC236}">
                <a16:creationId xmlns:a16="http://schemas.microsoft.com/office/drawing/2014/main" id="{AFFCC1C6-AE2B-411C-B989-0F942AE892CD}"/>
              </a:ext>
            </a:extLst>
          </p:cNvPr>
          <p:cNvSpPr>
            <a:spLocks noGrp="1"/>
          </p:cNvSpPr>
          <p:nvPr>
            <p:ph type="body" idx="1"/>
          </p:nvPr>
        </p:nvSpPr>
        <p:spPr/>
        <p:txBody>
          <a:bodyPr/>
          <a:lstStyle/>
          <a:p>
            <a:r>
              <a:rPr lang="en-US" dirty="0"/>
              <a:t>This is by far the most annoying part of this project….</a:t>
            </a:r>
          </a:p>
        </p:txBody>
      </p:sp>
    </p:spTree>
    <p:extLst>
      <p:ext uri="{BB962C8B-B14F-4D97-AF65-F5344CB8AC3E}">
        <p14:creationId xmlns:p14="http://schemas.microsoft.com/office/powerpoint/2010/main" val="3556749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94A14B-751C-4487-BAE3-0031CF048DF4}"/>
              </a:ext>
            </a:extLst>
          </p:cNvPr>
          <p:cNvSpPr>
            <a:spLocks noGrp="1"/>
          </p:cNvSpPr>
          <p:nvPr>
            <p:ph type="title"/>
          </p:nvPr>
        </p:nvSpPr>
        <p:spPr/>
        <p:txBody>
          <a:bodyPr/>
          <a:lstStyle/>
          <a:p>
            <a:r>
              <a:rPr lang="en-US" dirty="0"/>
              <a:t>Rosie’s Capabilities</a:t>
            </a:r>
          </a:p>
        </p:txBody>
      </p:sp>
      <p:sp>
        <p:nvSpPr>
          <p:cNvPr id="5" name="Content Placeholder 4">
            <a:extLst>
              <a:ext uri="{FF2B5EF4-FFF2-40B4-BE49-F238E27FC236}">
                <a16:creationId xmlns:a16="http://schemas.microsoft.com/office/drawing/2014/main" id="{CD10E517-7EC6-4CB2-A104-92BA5C74B76F}"/>
              </a:ext>
            </a:extLst>
          </p:cNvPr>
          <p:cNvSpPr>
            <a:spLocks noGrp="1"/>
          </p:cNvSpPr>
          <p:nvPr>
            <p:ph idx="1"/>
          </p:nvPr>
        </p:nvSpPr>
        <p:spPr/>
        <p:txBody>
          <a:bodyPr/>
          <a:lstStyle/>
          <a:p>
            <a:r>
              <a:rPr lang="en-US" dirty="0"/>
              <a:t>Due to the unique arrangement of the drive system, Rosie is able to move omnidirectionally: left-right, forwards-backwards, turn in place, make a U-turn, K-turn, do backflips (ok maybe not this one) </a:t>
            </a:r>
            <a:r>
              <a:rPr lang="en-US" dirty="0" err="1"/>
              <a:t>etc</a:t>
            </a:r>
            <a:r>
              <a:rPr lang="en-US" dirty="0"/>
              <a:t>….</a:t>
            </a:r>
          </a:p>
          <a:p>
            <a:r>
              <a:rPr lang="en-US" dirty="0"/>
              <a:t>However, this also poses some problems</a:t>
            </a:r>
          </a:p>
          <a:p>
            <a:pPr lvl="1"/>
            <a:r>
              <a:rPr lang="en-US" dirty="0"/>
              <a:t>It is very difficult to program movements</a:t>
            </a:r>
          </a:p>
          <a:p>
            <a:pPr lvl="1"/>
            <a:r>
              <a:rPr lang="en-US" dirty="0"/>
              <a:t>It is difficult to maintain without any background knowledge or documentation</a:t>
            </a:r>
          </a:p>
          <a:p>
            <a:pPr lvl="1"/>
            <a:r>
              <a:rPr lang="en-US" dirty="0"/>
              <a:t>The balls are friction-driven, so there is going to be limited traction, efficiency, and ground clearance.</a:t>
            </a:r>
          </a:p>
        </p:txBody>
      </p:sp>
    </p:spTree>
    <p:extLst>
      <p:ext uri="{BB962C8B-B14F-4D97-AF65-F5344CB8AC3E}">
        <p14:creationId xmlns:p14="http://schemas.microsoft.com/office/powerpoint/2010/main" val="4067075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47F94-60D7-4A94-8FAD-418514C463B8}"/>
              </a:ext>
            </a:extLst>
          </p:cNvPr>
          <p:cNvSpPr>
            <a:spLocks noGrp="1"/>
          </p:cNvSpPr>
          <p:nvPr>
            <p:ph type="title"/>
          </p:nvPr>
        </p:nvSpPr>
        <p:spPr/>
        <p:txBody>
          <a:bodyPr/>
          <a:lstStyle/>
          <a:p>
            <a:r>
              <a:rPr lang="en-US" dirty="0"/>
              <a:t>Initial Ideas and Information</a:t>
            </a:r>
          </a:p>
        </p:txBody>
      </p:sp>
      <p:sp>
        <p:nvSpPr>
          <p:cNvPr id="5" name="Text Placeholder 4">
            <a:extLst>
              <a:ext uri="{FF2B5EF4-FFF2-40B4-BE49-F238E27FC236}">
                <a16:creationId xmlns:a16="http://schemas.microsoft.com/office/drawing/2014/main" id="{72E791D9-401E-4164-BCA6-16C8E5C36D3D}"/>
              </a:ext>
            </a:extLst>
          </p:cNvPr>
          <p:cNvSpPr>
            <a:spLocks noGrp="1"/>
          </p:cNvSpPr>
          <p:nvPr>
            <p:ph type="body" idx="1"/>
          </p:nvPr>
        </p:nvSpPr>
        <p:spPr/>
        <p:txBody>
          <a:bodyPr>
            <a:normAutofit fontScale="70000" lnSpcReduction="20000"/>
          </a:bodyPr>
          <a:lstStyle/>
          <a:p>
            <a:r>
              <a:rPr lang="en-US" dirty="0"/>
              <a:t>This section records my original thoughts and plans…some parts may be updated later on</a:t>
            </a:r>
          </a:p>
          <a:p>
            <a:r>
              <a:rPr lang="en-US" dirty="0"/>
              <a:t>Outdated information will be marked with an asterisk(*)</a:t>
            </a:r>
          </a:p>
          <a:p>
            <a:r>
              <a:rPr lang="en-US" dirty="0"/>
              <a:t>Schematics will be continuously updated, refer to the latest version for the latest information</a:t>
            </a:r>
          </a:p>
        </p:txBody>
      </p:sp>
    </p:spTree>
    <p:extLst>
      <p:ext uri="{BB962C8B-B14F-4D97-AF65-F5344CB8AC3E}">
        <p14:creationId xmlns:p14="http://schemas.microsoft.com/office/powerpoint/2010/main" val="1137227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EF89FC-BAEE-457D-A58A-617B8C75BC8B}"/>
              </a:ext>
            </a:extLst>
          </p:cNvPr>
          <p:cNvSpPr>
            <a:spLocks noGrp="1"/>
          </p:cNvSpPr>
          <p:nvPr>
            <p:ph type="title"/>
          </p:nvPr>
        </p:nvSpPr>
        <p:spPr/>
        <p:txBody>
          <a:bodyPr/>
          <a:lstStyle/>
          <a:p>
            <a:r>
              <a:rPr lang="en-US" dirty="0"/>
              <a:t>Drive base layout</a:t>
            </a:r>
          </a:p>
        </p:txBody>
      </p:sp>
      <p:sp>
        <p:nvSpPr>
          <p:cNvPr id="5" name="Content Placeholder 4">
            <a:extLst>
              <a:ext uri="{FF2B5EF4-FFF2-40B4-BE49-F238E27FC236}">
                <a16:creationId xmlns:a16="http://schemas.microsoft.com/office/drawing/2014/main" id="{D0D67B66-07F8-4ECB-AF74-D91A08FE4D93}"/>
              </a:ext>
            </a:extLst>
          </p:cNvPr>
          <p:cNvSpPr>
            <a:spLocks noGrp="1"/>
          </p:cNvSpPr>
          <p:nvPr>
            <p:ph idx="1"/>
          </p:nvPr>
        </p:nvSpPr>
        <p:spPr/>
        <p:txBody>
          <a:bodyPr/>
          <a:lstStyle/>
          <a:p>
            <a:r>
              <a:rPr lang="en-US" dirty="0"/>
              <a:t>The drive base is in a shape of an isosceles triangle driven around with three 5 inch plastic-rubber balls:</a:t>
            </a:r>
          </a:p>
        </p:txBody>
      </p:sp>
      <p:pic>
        <p:nvPicPr>
          <p:cNvPr id="9" name="Picture 8">
            <a:extLst>
              <a:ext uri="{FF2B5EF4-FFF2-40B4-BE49-F238E27FC236}">
                <a16:creationId xmlns:a16="http://schemas.microsoft.com/office/drawing/2014/main" id="{6D9050E1-1AE9-4293-A5DA-D37EF4F1C007}"/>
              </a:ext>
            </a:extLst>
          </p:cNvPr>
          <p:cNvPicPr>
            <a:picLocks noChangeAspect="1"/>
          </p:cNvPicPr>
          <p:nvPr/>
        </p:nvPicPr>
        <p:blipFill>
          <a:blip r:embed="rId2"/>
          <a:stretch>
            <a:fillRect/>
          </a:stretch>
        </p:blipFill>
        <p:spPr>
          <a:xfrm rot="5400000" flipV="1">
            <a:off x="1149238" y="3719689"/>
            <a:ext cx="3103969" cy="2327977"/>
          </a:xfrm>
          <a:prstGeom prst="rect">
            <a:avLst/>
          </a:prstGeom>
        </p:spPr>
      </p:pic>
      <p:pic>
        <p:nvPicPr>
          <p:cNvPr id="11" name="Picture 10">
            <a:extLst>
              <a:ext uri="{FF2B5EF4-FFF2-40B4-BE49-F238E27FC236}">
                <a16:creationId xmlns:a16="http://schemas.microsoft.com/office/drawing/2014/main" id="{BF3DB92C-FB46-406B-B74A-D89C193AE4B3}"/>
              </a:ext>
            </a:extLst>
          </p:cNvPr>
          <p:cNvPicPr>
            <a:picLocks noChangeAspect="1"/>
          </p:cNvPicPr>
          <p:nvPr/>
        </p:nvPicPr>
        <p:blipFill>
          <a:blip r:embed="rId3"/>
          <a:stretch>
            <a:fillRect/>
          </a:stretch>
        </p:blipFill>
        <p:spPr>
          <a:xfrm rot="5400000">
            <a:off x="4645829" y="3711167"/>
            <a:ext cx="3191438" cy="2393578"/>
          </a:xfrm>
          <a:prstGeom prst="rect">
            <a:avLst/>
          </a:prstGeom>
        </p:spPr>
      </p:pic>
      <p:pic>
        <p:nvPicPr>
          <p:cNvPr id="13" name="Picture 12">
            <a:extLst>
              <a:ext uri="{FF2B5EF4-FFF2-40B4-BE49-F238E27FC236}">
                <a16:creationId xmlns:a16="http://schemas.microsoft.com/office/drawing/2014/main" id="{FC03616B-8B12-4DAE-B328-16F8D2FFE01A}"/>
              </a:ext>
            </a:extLst>
          </p:cNvPr>
          <p:cNvPicPr>
            <a:picLocks noChangeAspect="1"/>
          </p:cNvPicPr>
          <p:nvPr/>
        </p:nvPicPr>
        <p:blipFill>
          <a:blip r:embed="rId4"/>
          <a:stretch>
            <a:fillRect/>
          </a:stretch>
        </p:blipFill>
        <p:spPr>
          <a:xfrm rot="5400000">
            <a:off x="8027851" y="3711169"/>
            <a:ext cx="3191436" cy="2393577"/>
          </a:xfrm>
          <a:prstGeom prst="rect">
            <a:avLst/>
          </a:prstGeom>
        </p:spPr>
      </p:pic>
    </p:spTree>
    <p:extLst>
      <p:ext uri="{BB962C8B-B14F-4D97-AF65-F5344CB8AC3E}">
        <p14:creationId xmlns:p14="http://schemas.microsoft.com/office/powerpoint/2010/main" val="415112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FEFB-B6A7-4425-8B49-984D004DF495}"/>
              </a:ext>
            </a:extLst>
          </p:cNvPr>
          <p:cNvSpPr>
            <a:spLocks noGrp="1"/>
          </p:cNvSpPr>
          <p:nvPr>
            <p:ph type="title"/>
          </p:nvPr>
        </p:nvSpPr>
        <p:spPr/>
        <p:txBody>
          <a:bodyPr/>
          <a:lstStyle/>
          <a:p>
            <a:r>
              <a:rPr lang="en-US" dirty="0"/>
              <a:t>Ball Drive</a:t>
            </a:r>
          </a:p>
        </p:txBody>
      </p:sp>
      <p:sp>
        <p:nvSpPr>
          <p:cNvPr id="3" name="Content Placeholder 2">
            <a:extLst>
              <a:ext uri="{FF2B5EF4-FFF2-40B4-BE49-F238E27FC236}">
                <a16:creationId xmlns:a16="http://schemas.microsoft.com/office/drawing/2014/main" id="{260C5D3D-AAFB-4968-8206-2E95529EC54C}"/>
              </a:ext>
            </a:extLst>
          </p:cNvPr>
          <p:cNvSpPr>
            <a:spLocks noGrp="1"/>
          </p:cNvSpPr>
          <p:nvPr>
            <p:ph idx="1"/>
          </p:nvPr>
        </p:nvSpPr>
        <p:spPr/>
        <p:txBody>
          <a:bodyPr/>
          <a:lstStyle/>
          <a:p>
            <a:r>
              <a:rPr lang="en-US" dirty="0"/>
              <a:t>The motors drive two rollers in one axis while the balls are allowed to free-roll in the axis perpendicular to it. </a:t>
            </a:r>
          </a:p>
          <a:p>
            <a:r>
              <a:rPr lang="en-US" dirty="0"/>
              <a:t>There is a specific angular arrangement of the rollers, if the rollers are not placed in that specific configuration, there will be a lot of bouncing and vibration, which in the long run, will break gearboxes.</a:t>
            </a:r>
          </a:p>
          <a:p>
            <a:r>
              <a:rPr lang="en-US" dirty="0"/>
              <a:t>Based off my guesses, the correct arrangement would be to point the lines on the roller gears at the drive gear axle.</a:t>
            </a:r>
          </a:p>
        </p:txBody>
      </p:sp>
      <p:pic>
        <p:nvPicPr>
          <p:cNvPr id="5" name="Picture 4">
            <a:extLst>
              <a:ext uri="{FF2B5EF4-FFF2-40B4-BE49-F238E27FC236}">
                <a16:creationId xmlns:a16="http://schemas.microsoft.com/office/drawing/2014/main" id="{A9125DEA-1D5B-411B-8900-392A8187B3C7}"/>
              </a:ext>
            </a:extLst>
          </p:cNvPr>
          <p:cNvPicPr>
            <a:picLocks noChangeAspect="1"/>
          </p:cNvPicPr>
          <p:nvPr/>
        </p:nvPicPr>
        <p:blipFill>
          <a:blip r:embed="rId2"/>
          <a:stretch>
            <a:fillRect/>
          </a:stretch>
        </p:blipFill>
        <p:spPr>
          <a:xfrm rot="5400000">
            <a:off x="9774362" y="2226284"/>
            <a:ext cx="2319376" cy="1739532"/>
          </a:xfrm>
          <a:prstGeom prst="rect">
            <a:avLst/>
          </a:prstGeom>
        </p:spPr>
      </p:pic>
      <p:pic>
        <p:nvPicPr>
          <p:cNvPr id="7" name="Picture 6">
            <a:extLst>
              <a:ext uri="{FF2B5EF4-FFF2-40B4-BE49-F238E27FC236}">
                <a16:creationId xmlns:a16="http://schemas.microsoft.com/office/drawing/2014/main" id="{6390A2A5-8A45-43CF-B397-2E4F9C51ADAB}"/>
              </a:ext>
            </a:extLst>
          </p:cNvPr>
          <p:cNvPicPr>
            <a:picLocks noChangeAspect="1"/>
          </p:cNvPicPr>
          <p:nvPr/>
        </p:nvPicPr>
        <p:blipFill>
          <a:blip r:embed="rId3"/>
          <a:stretch>
            <a:fillRect/>
          </a:stretch>
        </p:blipFill>
        <p:spPr>
          <a:xfrm rot="5400000">
            <a:off x="9774362" y="4545660"/>
            <a:ext cx="2319376" cy="1739532"/>
          </a:xfrm>
          <a:prstGeom prst="rect">
            <a:avLst/>
          </a:prstGeom>
        </p:spPr>
      </p:pic>
    </p:spTree>
    <p:extLst>
      <p:ext uri="{BB962C8B-B14F-4D97-AF65-F5344CB8AC3E}">
        <p14:creationId xmlns:p14="http://schemas.microsoft.com/office/powerpoint/2010/main" val="836057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4B2C-A02D-4096-B2F4-17AAFA113897}"/>
              </a:ext>
            </a:extLst>
          </p:cNvPr>
          <p:cNvSpPr>
            <a:spLocks noGrp="1"/>
          </p:cNvSpPr>
          <p:nvPr>
            <p:ph type="title"/>
          </p:nvPr>
        </p:nvSpPr>
        <p:spPr/>
        <p:txBody>
          <a:bodyPr/>
          <a:lstStyle/>
          <a:p>
            <a:r>
              <a:rPr lang="en-US" dirty="0"/>
              <a:t>More Drive info</a:t>
            </a:r>
          </a:p>
        </p:txBody>
      </p:sp>
      <p:sp>
        <p:nvSpPr>
          <p:cNvPr id="3" name="Content Placeholder 2">
            <a:extLst>
              <a:ext uri="{FF2B5EF4-FFF2-40B4-BE49-F238E27FC236}">
                <a16:creationId xmlns:a16="http://schemas.microsoft.com/office/drawing/2014/main" id="{DB9050C3-E0B6-46E7-8955-A84618D4A6A9}"/>
              </a:ext>
            </a:extLst>
          </p:cNvPr>
          <p:cNvSpPr>
            <a:spLocks noGrp="1"/>
          </p:cNvSpPr>
          <p:nvPr>
            <p:ph idx="1"/>
          </p:nvPr>
        </p:nvSpPr>
        <p:spPr/>
        <p:txBody>
          <a:bodyPr/>
          <a:lstStyle/>
          <a:p>
            <a:r>
              <a:rPr lang="en-US" dirty="0"/>
              <a:t>The rear left and right motors push Rosie forwards by driving the balls outward at an angle.</a:t>
            </a:r>
          </a:p>
          <a:p>
            <a:r>
              <a:rPr lang="en-US" dirty="0"/>
              <a:t>The front motor only moves the “nose” of the drive base left and right, and is only needed for turning and moving side-to-side</a:t>
            </a:r>
          </a:p>
          <a:p>
            <a:endParaRPr lang="en-US" dirty="0"/>
          </a:p>
        </p:txBody>
      </p:sp>
      <p:graphicFrame>
        <p:nvGraphicFramePr>
          <p:cNvPr id="5" name="Table 4">
            <a:extLst>
              <a:ext uri="{FF2B5EF4-FFF2-40B4-BE49-F238E27FC236}">
                <a16:creationId xmlns:a16="http://schemas.microsoft.com/office/drawing/2014/main" id="{6AAB5BB0-D5C1-48D6-ABDF-88CB57D5111E}"/>
              </a:ext>
            </a:extLst>
          </p:cNvPr>
          <p:cNvGraphicFramePr>
            <a:graphicFrameLocks noGrp="1"/>
          </p:cNvGraphicFramePr>
          <p:nvPr>
            <p:extLst>
              <p:ext uri="{D42A27DB-BD31-4B8C-83A1-F6EECF244321}">
                <p14:modId xmlns:p14="http://schemas.microsoft.com/office/powerpoint/2010/main" val="1459098072"/>
              </p:ext>
            </p:extLst>
          </p:nvPr>
        </p:nvGraphicFramePr>
        <p:xfrm>
          <a:off x="1843741" y="3893171"/>
          <a:ext cx="8128000" cy="2839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37291898"/>
                    </a:ext>
                  </a:extLst>
                </a:gridCol>
                <a:gridCol w="2032000">
                  <a:extLst>
                    <a:ext uri="{9D8B030D-6E8A-4147-A177-3AD203B41FA5}">
                      <a16:colId xmlns:a16="http://schemas.microsoft.com/office/drawing/2014/main" val="2838604812"/>
                    </a:ext>
                  </a:extLst>
                </a:gridCol>
                <a:gridCol w="2032000">
                  <a:extLst>
                    <a:ext uri="{9D8B030D-6E8A-4147-A177-3AD203B41FA5}">
                      <a16:colId xmlns:a16="http://schemas.microsoft.com/office/drawing/2014/main" val="3113535053"/>
                    </a:ext>
                  </a:extLst>
                </a:gridCol>
                <a:gridCol w="2032000">
                  <a:extLst>
                    <a:ext uri="{9D8B030D-6E8A-4147-A177-3AD203B41FA5}">
                      <a16:colId xmlns:a16="http://schemas.microsoft.com/office/drawing/2014/main" val="562409330"/>
                    </a:ext>
                  </a:extLst>
                </a:gridCol>
              </a:tblGrid>
              <a:tr h="370840">
                <a:tc>
                  <a:txBody>
                    <a:bodyPr/>
                    <a:lstStyle/>
                    <a:p>
                      <a:r>
                        <a:rPr lang="en-US" dirty="0"/>
                        <a:t>Command</a:t>
                      </a:r>
                    </a:p>
                  </a:txBody>
                  <a:tcPr/>
                </a:tc>
                <a:tc>
                  <a:txBody>
                    <a:bodyPr/>
                    <a:lstStyle/>
                    <a:p>
                      <a:r>
                        <a:rPr lang="en-US" dirty="0"/>
                        <a:t>Left Rear Motor</a:t>
                      </a:r>
                    </a:p>
                  </a:txBody>
                  <a:tcPr/>
                </a:tc>
                <a:tc>
                  <a:txBody>
                    <a:bodyPr/>
                    <a:lstStyle/>
                    <a:p>
                      <a:r>
                        <a:rPr lang="en-US" dirty="0"/>
                        <a:t>Right Rear Motor</a:t>
                      </a:r>
                    </a:p>
                  </a:txBody>
                  <a:tcPr/>
                </a:tc>
                <a:tc>
                  <a:txBody>
                    <a:bodyPr/>
                    <a:lstStyle/>
                    <a:p>
                      <a:r>
                        <a:rPr lang="en-US" dirty="0"/>
                        <a:t>Front Motor</a:t>
                      </a:r>
                    </a:p>
                  </a:txBody>
                  <a:tcPr/>
                </a:tc>
                <a:extLst>
                  <a:ext uri="{0D108BD9-81ED-4DB2-BD59-A6C34878D82A}">
                    <a16:rowId xmlns:a16="http://schemas.microsoft.com/office/drawing/2014/main" val="3739616378"/>
                  </a:ext>
                </a:extLst>
              </a:tr>
              <a:tr h="370840">
                <a:tc>
                  <a:txBody>
                    <a:bodyPr/>
                    <a:lstStyle/>
                    <a:p>
                      <a:r>
                        <a:rPr lang="en-US" dirty="0"/>
                        <a:t>North-South Linear Motion</a:t>
                      </a:r>
                    </a:p>
                  </a:txBody>
                  <a:tcPr/>
                </a:tc>
                <a:tc>
                  <a:txBody>
                    <a:bodyPr/>
                    <a:lstStyle/>
                    <a:p>
                      <a:r>
                        <a:rPr lang="en-US" dirty="0"/>
                        <a:t>Forwards or Backwards</a:t>
                      </a:r>
                    </a:p>
                  </a:txBody>
                  <a:tcPr/>
                </a:tc>
                <a:tc>
                  <a:txBody>
                    <a:bodyPr/>
                    <a:lstStyle/>
                    <a:p>
                      <a:r>
                        <a:rPr lang="en-US" dirty="0"/>
                        <a:t>Opposite Direction as Left Motor</a:t>
                      </a:r>
                    </a:p>
                  </a:txBody>
                  <a:tcPr/>
                </a:tc>
                <a:tc>
                  <a:txBody>
                    <a:bodyPr/>
                    <a:lstStyle/>
                    <a:p>
                      <a:r>
                        <a:rPr lang="en-US" dirty="0"/>
                        <a:t>Off</a:t>
                      </a:r>
                    </a:p>
                  </a:txBody>
                  <a:tcPr/>
                </a:tc>
                <a:extLst>
                  <a:ext uri="{0D108BD9-81ED-4DB2-BD59-A6C34878D82A}">
                    <a16:rowId xmlns:a16="http://schemas.microsoft.com/office/drawing/2014/main" val="3302572599"/>
                  </a:ext>
                </a:extLst>
              </a:tr>
              <a:tr h="370840">
                <a:tc>
                  <a:txBody>
                    <a:bodyPr/>
                    <a:lstStyle/>
                    <a:p>
                      <a:r>
                        <a:rPr lang="en-US" dirty="0"/>
                        <a:t>Turning in place</a:t>
                      </a:r>
                    </a:p>
                  </a:txBody>
                  <a:tcPr/>
                </a:tc>
                <a:tc>
                  <a:txBody>
                    <a:bodyPr/>
                    <a:lstStyle/>
                    <a:p>
                      <a:r>
                        <a:rPr lang="en-US" dirty="0"/>
                        <a:t>Forwards or Backwards</a:t>
                      </a:r>
                    </a:p>
                  </a:txBody>
                  <a:tcPr/>
                </a:tc>
                <a:tc>
                  <a:txBody>
                    <a:bodyPr/>
                    <a:lstStyle/>
                    <a:p>
                      <a:r>
                        <a:rPr lang="en-US" dirty="0"/>
                        <a:t>Same Direction as Left Motor</a:t>
                      </a:r>
                    </a:p>
                  </a:txBody>
                  <a:tcPr/>
                </a:tc>
                <a:tc>
                  <a:txBody>
                    <a:bodyPr/>
                    <a:lstStyle/>
                    <a:p>
                      <a:r>
                        <a:rPr lang="en-US" dirty="0"/>
                        <a:t>Same Direction as Left Motor</a:t>
                      </a:r>
                    </a:p>
                  </a:txBody>
                  <a:tcPr/>
                </a:tc>
                <a:extLst>
                  <a:ext uri="{0D108BD9-81ED-4DB2-BD59-A6C34878D82A}">
                    <a16:rowId xmlns:a16="http://schemas.microsoft.com/office/drawing/2014/main" val="868266500"/>
                  </a:ext>
                </a:extLst>
              </a:tr>
              <a:tr h="370840">
                <a:tc>
                  <a:txBody>
                    <a:bodyPr/>
                    <a:lstStyle/>
                    <a:p>
                      <a:r>
                        <a:rPr lang="en-US" dirty="0"/>
                        <a:t>West-East Linear Motion</a:t>
                      </a:r>
                    </a:p>
                  </a:txBody>
                  <a:tcPr/>
                </a:tc>
                <a:tc>
                  <a:txBody>
                    <a:bodyPr/>
                    <a:lstStyle/>
                    <a:p>
                      <a:r>
                        <a:rPr lang="en-US" dirty="0"/>
                        <a:t>Forwards or Backwards</a:t>
                      </a:r>
                    </a:p>
                  </a:txBody>
                  <a:tcPr/>
                </a:tc>
                <a:tc>
                  <a:txBody>
                    <a:bodyPr/>
                    <a:lstStyle/>
                    <a:p>
                      <a:r>
                        <a:rPr lang="en-US" dirty="0"/>
                        <a:t>Same Direction as Left Motor</a:t>
                      </a:r>
                    </a:p>
                  </a:txBody>
                  <a:tcPr/>
                </a:tc>
                <a:tc>
                  <a:txBody>
                    <a:bodyPr/>
                    <a:lstStyle/>
                    <a:p>
                      <a:r>
                        <a:rPr lang="en-US" dirty="0"/>
                        <a:t>Opposite Direction as Left Motor</a:t>
                      </a:r>
                    </a:p>
                  </a:txBody>
                  <a:tcPr/>
                </a:tc>
                <a:extLst>
                  <a:ext uri="{0D108BD9-81ED-4DB2-BD59-A6C34878D82A}">
                    <a16:rowId xmlns:a16="http://schemas.microsoft.com/office/drawing/2014/main" val="2902763167"/>
                  </a:ext>
                </a:extLst>
              </a:tr>
            </a:tbl>
          </a:graphicData>
        </a:graphic>
      </p:graphicFrame>
    </p:spTree>
    <p:extLst>
      <p:ext uri="{BB962C8B-B14F-4D97-AF65-F5344CB8AC3E}">
        <p14:creationId xmlns:p14="http://schemas.microsoft.com/office/powerpoint/2010/main" val="1634883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84866-61E7-48C2-A5C7-73F684A415F0}"/>
              </a:ext>
            </a:extLst>
          </p:cNvPr>
          <p:cNvSpPr>
            <a:spLocks noGrp="1"/>
          </p:cNvSpPr>
          <p:nvPr>
            <p:ph type="title"/>
          </p:nvPr>
        </p:nvSpPr>
        <p:spPr/>
        <p:txBody>
          <a:bodyPr/>
          <a:lstStyle/>
          <a:p>
            <a:r>
              <a:rPr lang="en-US" dirty="0"/>
              <a:t>Rosie gets a face</a:t>
            </a:r>
          </a:p>
        </p:txBody>
      </p:sp>
      <p:sp>
        <p:nvSpPr>
          <p:cNvPr id="5" name="Text Placeholder 4">
            <a:extLst>
              <a:ext uri="{FF2B5EF4-FFF2-40B4-BE49-F238E27FC236}">
                <a16:creationId xmlns:a16="http://schemas.microsoft.com/office/drawing/2014/main" id="{1F1E41B8-A105-41F7-A01F-71CBC1F783F9}"/>
              </a:ext>
            </a:extLst>
          </p:cNvPr>
          <p:cNvSpPr>
            <a:spLocks noGrp="1"/>
          </p:cNvSpPr>
          <p:nvPr>
            <p:ph type="body" idx="1"/>
          </p:nvPr>
        </p:nvSpPr>
        <p:spPr/>
        <p:txBody>
          <a:bodyPr/>
          <a:lstStyle/>
          <a:p>
            <a:r>
              <a:rPr lang="en-US" dirty="0"/>
              <a:t>This section purely focuses on getting an image on the monitor and all head-related information</a:t>
            </a:r>
          </a:p>
        </p:txBody>
      </p:sp>
    </p:spTree>
    <p:extLst>
      <p:ext uri="{BB962C8B-B14F-4D97-AF65-F5344CB8AC3E}">
        <p14:creationId xmlns:p14="http://schemas.microsoft.com/office/powerpoint/2010/main" val="2688949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0176-9BA0-4E24-ABCC-CC21252466AE}"/>
              </a:ext>
            </a:extLst>
          </p:cNvPr>
          <p:cNvSpPr>
            <a:spLocks noGrp="1"/>
          </p:cNvSpPr>
          <p:nvPr>
            <p:ph type="title"/>
          </p:nvPr>
        </p:nvSpPr>
        <p:spPr/>
        <p:txBody>
          <a:bodyPr/>
          <a:lstStyle/>
          <a:p>
            <a:r>
              <a:rPr lang="en-US" dirty="0"/>
              <a:t>New Information</a:t>
            </a:r>
          </a:p>
        </p:txBody>
      </p:sp>
      <p:sp>
        <p:nvSpPr>
          <p:cNvPr id="3" name="Content Placeholder 2">
            <a:extLst>
              <a:ext uri="{FF2B5EF4-FFF2-40B4-BE49-F238E27FC236}">
                <a16:creationId xmlns:a16="http://schemas.microsoft.com/office/drawing/2014/main" id="{CB6F4937-A9FE-4A13-A06B-5BF7B0B8BB0A}"/>
              </a:ext>
            </a:extLst>
          </p:cNvPr>
          <p:cNvSpPr>
            <a:spLocks noGrp="1"/>
          </p:cNvSpPr>
          <p:nvPr>
            <p:ph idx="1"/>
          </p:nvPr>
        </p:nvSpPr>
        <p:spPr/>
        <p:txBody>
          <a:bodyPr/>
          <a:lstStyle/>
          <a:p>
            <a:r>
              <a:rPr lang="en-US" dirty="0"/>
              <a:t>I needed to power the monitor, and originally, I unscrewed the “neck” to see where the power wire was located. The wires that came out of the neck were:</a:t>
            </a:r>
          </a:p>
          <a:p>
            <a:pPr lvl="1"/>
            <a:r>
              <a:rPr lang="en-US" dirty="0"/>
              <a:t>VGA signal wire (thick white wire)</a:t>
            </a:r>
          </a:p>
          <a:p>
            <a:pPr lvl="1"/>
            <a:r>
              <a:rPr lang="en-US" dirty="0" err="1"/>
              <a:t>Wifi</a:t>
            </a:r>
            <a:r>
              <a:rPr lang="en-US" dirty="0"/>
              <a:t> connector (thin black wire)</a:t>
            </a:r>
          </a:p>
          <a:p>
            <a:pPr lvl="1"/>
            <a:r>
              <a:rPr lang="en-US" dirty="0"/>
              <a:t>Audio wire (thin black wire with gold connector)</a:t>
            </a:r>
          </a:p>
          <a:p>
            <a:pPr lvl="1"/>
            <a:r>
              <a:rPr lang="en-US" dirty="0"/>
              <a:t>A yellow and black wire pair (power)</a:t>
            </a:r>
          </a:p>
          <a:p>
            <a:pPr lvl="1"/>
            <a:r>
              <a:rPr lang="en-US" dirty="0"/>
              <a:t>A weird connector (most likely connected to the camera)</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330263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1B1B-DD8B-425E-9433-4737CF73EA4E}"/>
              </a:ext>
            </a:extLst>
          </p:cNvPr>
          <p:cNvSpPr>
            <a:spLocks noGrp="1"/>
          </p:cNvSpPr>
          <p:nvPr>
            <p:ph type="title"/>
          </p:nvPr>
        </p:nvSpPr>
        <p:spPr/>
        <p:txBody>
          <a:bodyPr/>
          <a:lstStyle/>
          <a:p>
            <a:r>
              <a:rPr lang="en-US" dirty="0"/>
              <a:t>Power Problems</a:t>
            </a:r>
          </a:p>
        </p:txBody>
      </p:sp>
      <p:sp>
        <p:nvSpPr>
          <p:cNvPr id="3" name="Content Placeholder 2">
            <a:extLst>
              <a:ext uri="{FF2B5EF4-FFF2-40B4-BE49-F238E27FC236}">
                <a16:creationId xmlns:a16="http://schemas.microsoft.com/office/drawing/2014/main" id="{892D5A37-0E20-4E34-A60C-195AFEF3F387}"/>
              </a:ext>
            </a:extLst>
          </p:cNvPr>
          <p:cNvSpPr>
            <a:spLocks noGrp="1"/>
          </p:cNvSpPr>
          <p:nvPr>
            <p:ph idx="1"/>
          </p:nvPr>
        </p:nvSpPr>
        <p:spPr/>
        <p:txBody>
          <a:bodyPr/>
          <a:lstStyle/>
          <a:p>
            <a:r>
              <a:rPr lang="en-US" b="1" dirty="0"/>
              <a:t>NOTE: THE MONITOR DOES NOT RUN OFF OF 120VAC AS I HAD ORIGINALLY PREDICTED!!!</a:t>
            </a:r>
          </a:p>
          <a:p>
            <a:r>
              <a:rPr lang="en-US" dirty="0"/>
              <a:t>The monitor was originally wired to the output of the computer and a little investigation revealed that the monitor does not directly connect to the 120VAC output of the inverter, rather it gets the power from the computer PSU (power supply unit) at </a:t>
            </a:r>
            <a:r>
              <a:rPr lang="en-US" b="1" dirty="0"/>
              <a:t>12VDC</a:t>
            </a:r>
            <a:r>
              <a:rPr lang="en-US" dirty="0"/>
              <a:t>.</a:t>
            </a:r>
          </a:p>
          <a:p>
            <a:r>
              <a:rPr lang="en-US" dirty="0"/>
              <a:t>The solution? I ripped the PSU out of the computer, shorted the green wire to GND (for the PSU to turn on), cut a yellow and black wire and soldered it to a connector which corresponds with the monitor wire connectors.</a:t>
            </a:r>
          </a:p>
        </p:txBody>
      </p:sp>
    </p:spTree>
    <p:extLst>
      <p:ext uri="{BB962C8B-B14F-4D97-AF65-F5344CB8AC3E}">
        <p14:creationId xmlns:p14="http://schemas.microsoft.com/office/powerpoint/2010/main" val="2098858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A140-F64C-45B0-91AA-9D517E3269AA}"/>
              </a:ext>
            </a:extLst>
          </p:cNvPr>
          <p:cNvSpPr>
            <a:spLocks noGrp="1"/>
          </p:cNvSpPr>
          <p:nvPr>
            <p:ph type="title"/>
          </p:nvPr>
        </p:nvSpPr>
        <p:spPr/>
        <p:txBody>
          <a:bodyPr/>
          <a:lstStyle/>
          <a:p>
            <a:r>
              <a:rPr lang="en-US" dirty="0"/>
              <a:t>PSU!!</a:t>
            </a:r>
          </a:p>
        </p:txBody>
      </p:sp>
      <p:sp>
        <p:nvSpPr>
          <p:cNvPr id="3" name="Content Placeholder 2">
            <a:extLst>
              <a:ext uri="{FF2B5EF4-FFF2-40B4-BE49-F238E27FC236}">
                <a16:creationId xmlns:a16="http://schemas.microsoft.com/office/drawing/2014/main" id="{37AF1321-3A1B-4783-8401-C2CBF38980AD}"/>
              </a:ext>
            </a:extLst>
          </p:cNvPr>
          <p:cNvSpPr>
            <a:spLocks noGrp="1"/>
          </p:cNvSpPr>
          <p:nvPr>
            <p:ph idx="1"/>
          </p:nvPr>
        </p:nvSpPr>
        <p:spPr/>
        <p:txBody>
          <a:bodyPr/>
          <a:lstStyle/>
          <a:p>
            <a:r>
              <a:rPr lang="en-US" dirty="0"/>
              <a:t>With the PSU mounted inside, I realized that I can use the PSU 5V high-current output to power both the Raspberry Pi and the Arduino and not worry about the BECs not being able to supply enough current.</a:t>
            </a:r>
          </a:p>
          <a:p>
            <a:r>
              <a:rPr lang="en-US" dirty="0"/>
              <a:t>Look at the updated schematic in the next slide for more information</a:t>
            </a:r>
          </a:p>
        </p:txBody>
      </p:sp>
      <p:pic>
        <p:nvPicPr>
          <p:cNvPr id="1026" name="Picture 2" descr="Image result for atx power supply">
            <a:extLst>
              <a:ext uri="{FF2B5EF4-FFF2-40B4-BE49-F238E27FC236}">
                <a16:creationId xmlns:a16="http://schemas.microsoft.com/office/drawing/2014/main" id="{F12BEF12-09A3-4D39-8217-B7789B725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282" y="4204446"/>
            <a:ext cx="31242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how to turn on a psu without motherboard">
            <a:extLst>
              <a:ext uri="{FF2B5EF4-FFF2-40B4-BE49-F238E27FC236}">
                <a16:creationId xmlns:a16="http://schemas.microsoft.com/office/drawing/2014/main" id="{F70242B8-23C7-41B0-A7C0-D176AA5DF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048" y="4085593"/>
            <a:ext cx="3233458" cy="243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16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9ED33-6DD1-4ADD-8F41-47571C4F0411}"/>
              </a:ext>
            </a:extLst>
          </p:cNvPr>
          <p:cNvSpPr>
            <a:spLocks noGrp="1"/>
          </p:cNvSpPr>
          <p:nvPr>
            <p:ph type="title"/>
          </p:nvPr>
        </p:nvSpPr>
        <p:spPr/>
        <p:txBody>
          <a:bodyPr/>
          <a:lstStyle/>
          <a:p>
            <a:r>
              <a:rPr lang="en-US" dirty="0"/>
              <a:t>Schematic v1.1</a:t>
            </a:r>
          </a:p>
        </p:txBody>
      </p:sp>
      <p:pic>
        <p:nvPicPr>
          <p:cNvPr id="5" name="Content Placeholder 4">
            <a:extLst>
              <a:ext uri="{FF2B5EF4-FFF2-40B4-BE49-F238E27FC236}">
                <a16:creationId xmlns:a16="http://schemas.microsoft.com/office/drawing/2014/main" id="{FA423A38-3E22-4A51-AE8E-83B19BF0CB6A}"/>
              </a:ext>
            </a:extLst>
          </p:cNvPr>
          <p:cNvPicPr>
            <a:picLocks noGrp="1" noChangeAspect="1"/>
          </p:cNvPicPr>
          <p:nvPr>
            <p:ph idx="1"/>
          </p:nvPr>
        </p:nvPicPr>
        <p:blipFill>
          <a:blip r:embed="rId2"/>
          <a:stretch>
            <a:fillRect/>
          </a:stretch>
        </p:blipFill>
        <p:spPr>
          <a:xfrm>
            <a:off x="1914187" y="2124635"/>
            <a:ext cx="8002179" cy="4442012"/>
          </a:xfrm>
        </p:spPr>
      </p:pic>
      <p:sp>
        <p:nvSpPr>
          <p:cNvPr id="7" name="TextBox 6">
            <a:extLst>
              <a:ext uri="{FF2B5EF4-FFF2-40B4-BE49-F238E27FC236}">
                <a16:creationId xmlns:a16="http://schemas.microsoft.com/office/drawing/2014/main" id="{09F69565-5565-4BAC-86BB-D93A70FE618C}"/>
              </a:ext>
            </a:extLst>
          </p:cNvPr>
          <p:cNvSpPr txBox="1"/>
          <p:nvPr/>
        </p:nvSpPr>
        <p:spPr>
          <a:xfrm>
            <a:off x="10031506" y="2738718"/>
            <a:ext cx="1770529" cy="3416320"/>
          </a:xfrm>
          <a:prstGeom prst="rect">
            <a:avLst/>
          </a:prstGeom>
          <a:noFill/>
        </p:spPr>
        <p:txBody>
          <a:bodyPr wrap="square" rtlCol="0">
            <a:spAutoFit/>
          </a:bodyPr>
          <a:lstStyle/>
          <a:p>
            <a:r>
              <a:rPr lang="en-US" dirty="0"/>
              <a:t>The power for the monitor has been updated and the camera has been opted out for a Raspberry Pi camera instead of the current webcam</a:t>
            </a:r>
          </a:p>
        </p:txBody>
      </p:sp>
    </p:spTree>
    <p:extLst>
      <p:ext uri="{BB962C8B-B14F-4D97-AF65-F5344CB8AC3E}">
        <p14:creationId xmlns:p14="http://schemas.microsoft.com/office/powerpoint/2010/main" val="300692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1D93-6A2C-40BC-A379-FE8656B071D2}"/>
              </a:ext>
            </a:extLst>
          </p:cNvPr>
          <p:cNvSpPr>
            <a:spLocks noGrp="1"/>
          </p:cNvSpPr>
          <p:nvPr>
            <p:ph type="ctrTitle"/>
          </p:nvPr>
        </p:nvSpPr>
        <p:spPr/>
        <p:txBody>
          <a:bodyPr/>
          <a:lstStyle/>
          <a:p>
            <a:r>
              <a:rPr lang="en-US" dirty="0"/>
              <a:t>Mission Rosie Trimester 2</a:t>
            </a:r>
          </a:p>
        </p:txBody>
      </p:sp>
      <p:sp>
        <p:nvSpPr>
          <p:cNvPr id="3" name="Subtitle 2">
            <a:extLst>
              <a:ext uri="{FF2B5EF4-FFF2-40B4-BE49-F238E27FC236}">
                <a16:creationId xmlns:a16="http://schemas.microsoft.com/office/drawing/2014/main" id="{FA6E3995-0311-4982-92A3-07B5D3EE2A14}"/>
              </a:ext>
            </a:extLst>
          </p:cNvPr>
          <p:cNvSpPr>
            <a:spLocks noGrp="1"/>
          </p:cNvSpPr>
          <p:nvPr>
            <p:ph type="subTitle" idx="1"/>
          </p:nvPr>
        </p:nvSpPr>
        <p:spPr/>
        <p:txBody>
          <a:bodyPr/>
          <a:lstStyle/>
          <a:p>
            <a:r>
              <a:rPr lang="en-US" dirty="0" err="1"/>
              <a:t>MOre</a:t>
            </a:r>
            <a:r>
              <a:rPr lang="en-US" dirty="0"/>
              <a:t> changes and finalization of drive</a:t>
            </a:r>
          </a:p>
        </p:txBody>
      </p:sp>
    </p:spTree>
    <p:extLst>
      <p:ext uri="{BB962C8B-B14F-4D97-AF65-F5344CB8AC3E}">
        <p14:creationId xmlns:p14="http://schemas.microsoft.com/office/powerpoint/2010/main" val="1665534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F3E4-6FB1-4ACA-BFCF-6646D624363E}"/>
              </a:ext>
            </a:extLst>
          </p:cNvPr>
          <p:cNvSpPr>
            <a:spLocks noGrp="1"/>
          </p:cNvSpPr>
          <p:nvPr>
            <p:ph type="title"/>
          </p:nvPr>
        </p:nvSpPr>
        <p:spPr/>
        <p:txBody>
          <a:bodyPr/>
          <a:lstStyle/>
          <a:p>
            <a:r>
              <a:rPr lang="en-US" dirty="0"/>
              <a:t>Changes</a:t>
            </a:r>
          </a:p>
        </p:txBody>
      </p:sp>
      <p:sp>
        <p:nvSpPr>
          <p:cNvPr id="3" name="Content Placeholder 2">
            <a:extLst>
              <a:ext uri="{FF2B5EF4-FFF2-40B4-BE49-F238E27FC236}">
                <a16:creationId xmlns:a16="http://schemas.microsoft.com/office/drawing/2014/main" id="{DD6F74D6-8824-47F1-A5A9-9C37472C6D1A}"/>
              </a:ext>
            </a:extLst>
          </p:cNvPr>
          <p:cNvSpPr>
            <a:spLocks noGrp="1"/>
          </p:cNvSpPr>
          <p:nvPr>
            <p:ph idx="1"/>
          </p:nvPr>
        </p:nvSpPr>
        <p:spPr/>
        <p:txBody>
          <a:bodyPr/>
          <a:lstStyle/>
          <a:p>
            <a:r>
              <a:rPr lang="en-US" dirty="0"/>
              <a:t>No more motor encoders</a:t>
            </a:r>
          </a:p>
          <a:p>
            <a:r>
              <a:rPr lang="en-US" dirty="0"/>
              <a:t>Added a relay switch</a:t>
            </a:r>
          </a:p>
          <a:p>
            <a:r>
              <a:rPr lang="en-US" dirty="0"/>
              <a:t>Wired everything neatly to a board</a:t>
            </a:r>
          </a:p>
          <a:p>
            <a:r>
              <a:rPr lang="en-US" dirty="0"/>
              <a:t>Used an Arduino Uno instead of Arduino Due (so I can use port manipulation, resulting in faster and more efficient control)</a:t>
            </a:r>
          </a:p>
        </p:txBody>
      </p:sp>
    </p:spTree>
    <p:extLst>
      <p:ext uri="{BB962C8B-B14F-4D97-AF65-F5344CB8AC3E}">
        <p14:creationId xmlns:p14="http://schemas.microsoft.com/office/powerpoint/2010/main" val="298300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3FEC-29BE-4FF2-B879-6EB4D1C1E1F4}"/>
              </a:ext>
            </a:extLst>
          </p:cNvPr>
          <p:cNvSpPr>
            <a:spLocks noGrp="1"/>
          </p:cNvSpPr>
          <p:nvPr>
            <p:ph type="title"/>
          </p:nvPr>
        </p:nvSpPr>
        <p:spPr/>
        <p:txBody>
          <a:bodyPr/>
          <a:lstStyle/>
          <a:p>
            <a:r>
              <a:rPr lang="en-US" dirty="0"/>
              <a:t>Initial Housekeeping (17 September 2018)</a:t>
            </a:r>
          </a:p>
        </p:txBody>
      </p:sp>
      <p:sp>
        <p:nvSpPr>
          <p:cNvPr id="3" name="Content Placeholder 2">
            <a:extLst>
              <a:ext uri="{FF2B5EF4-FFF2-40B4-BE49-F238E27FC236}">
                <a16:creationId xmlns:a16="http://schemas.microsoft.com/office/drawing/2014/main" id="{0F8B8F6F-5633-40F4-9913-D885A61F7FFE}"/>
              </a:ext>
            </a:extLst>
          </p:cNvPr>
          <p:cNvSpPr>
            <a:spLocks noGrp="1"/>
          </p:cNvSpPr>
          <p:nvPr>
            <p:ph idx="1"/>
          </p:nvPr>
        </p:nvSpPr>
        <p:spPr/>
        <p:txBody>
          <a:bodyPr>
            <a:normAutofit fontScale="85000" lnSpcReduction="10000"/>
          </a:bodyPr>
          <a:lstStyle/>
          <a:p>
            <a:r>
              <a:rPr lang="en-US" dirty="0"/>
              <a:t>I had to look at previous documentation that other people have left behind to see what has been done and what needed to be figured out</a:t>
            </a:r>
          </a:p>
          <a:p>
            <a:pPr lvl="1"/>
            <a:r>
              <a:rPr lang="en-US" dirty="0"/>
              <a:t>Not a lot of things done…Rosie is far from working</a:t>
            </a:r>
          </a:p>
          <a:p>
            <a:r>
              <a:rPr lang="en-US" dirty="0"/>
              <a:t>I noted that there were many sensors that have not been implemented including	:</a:t>
            </a:r>
          </a:p>
          <a:p>
            <a:pPr lvl="1"/>
            <a:r>
              <a:rPr lang="en-US" dirty="0"/>
              <a:t>Motor encoders</a:t>
            </a:r>
          </a:p>
          <a:p>
            <a:pPr lvl="1"/>
            <a:r>
              <a:rPr lang="en-US" dirty="0"/>
              <a:t>IR distance sensors</a:t>
            </a:r>
          </a:p>
          <a:p>
            <a:r>
              <a:rPr lang="en-US" dirty="0"/>
              <a:t>The wiring also had to be cleaned up…</a:t>
            </a:r>
          </a:p>
          <a:p>
            <a:r>
              <a:rPr lang="en-US" dirty="0"/>
              <a:t>Some parts could be upgraded, like the Arduino/Arduino WAVE shield combo with a Raspberry Pi/Voice HAT</a:t>
            </a:r>
          </a:p>
          <a:p>
            <a:r>
              <a:rPr lang="en-US" dirty="0"/>
              <a:t>Motors were not wired up and only WAVE shield was attached when I embarked on the project, so I decided to take everything apart and start from scratch</a:t>
            </a:r>
          </a:p>
        </p:txBody>
      </p:sp>
    </p:spTree>
    <p:extLst>
      <p:ext uri="{BB962C8B-B14F-4D97-AF65-F5344CB8AC3E}">
        <p14:creationId xmlns:p14="http://schemas.microsoft.com/office/powerpoint/2010/main" val="4096722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E251-813A-4669-A7B8-B2215BB76D1A}"/>
              </a:ext>
            </a:extLst>
          </p:cNvPr>
          <p:cNvSpPr>
            <a:spLocks noGrp="1"/>
          </p:cNvSpPr>
          <p:nvPr>
            <p:ph type="title"/>
          </p:nvPr>
        </p:nvSpPr>
        <p:spPr/>
        <p:txBody>
          <a:bodyPr/>
          <a:lstStyle/>
          <a:p>
            <a:r>
              <a:rPr lang="en-US" dirty="0"/>
              <a:t>IR board schematic</a:t>
            </a:r>
          </a:p>
        </p:txBody>
      </p:sp>
      <p:sp>
        <p:nvSpPr>
          <p:cNvPr id="3" name="Content Placeholder 2">
            <a:extLst>
              <a:ext uri="{FF2B5EF4-FFF2-40B4-BE49-F238E27FC236}">
                <a16:creationId xmlns:a16="http://schemas.microsoft.com/office/drawing/2014/main" id="{3A967338-8462-4CE7-9853-B9FF024B2F58}"/>
              </a:ext>
            </a:extLst>
          </p:cNvPr>
          <p:cNvSpPr>
            <a:spLocks noGrp="1"/>
          </p:cNvSpPr>
          <p:nvPr>
            <p:ph idx="1"/>
          </p:nvPr>
        </p:nvSpPr>
        <p:spPr>
          <a:xfrm>
            <a:off x="1154955" y="2603500"/>
            <a:ext cx="3641163" cy="3416300"/>
          </a:xfrm>
        </p:spPr>
        <p:txBody>
          <a:bodyPr/>
          <a:lstStyle/>
          <a:p>
            <a:r>
              <a:rPr lang="en-US" dirty="0"/>
              <a:t>Pin “one” is the pin with a square solder joint and pin 2 is underneath the pin, goes up until pin 8 (bottom left) then pin 9 (bottom right) and back up to pin 16.</a:t>
            </a:r>
          </a:p>
          <a:p>
            <a:r>
              <a:rPr lang="en-US" dirty="0"/>
              <a:t>Note: there are at least 4 different independent circuits located on this board….I just included them here for reference</a:t>
            </a:r>
          </a:p>
        </p:txBody>
      </p:sp>
      <p:pic>
        <p:nvPicPr>
          <p:cNvPr id="5" name="Picture 4">
            <a:extLst>
              <a:ext uri="{FF2B5EF4-FFF2-40B4-BE49-F238E27FC236}">
                <a16:creationId xmlns:a16="http://schemas.microsoft.com/office/drawing/2014/main" id="{F22A7E48-A9EE-4E61-9AEB-67546CEF7A5E}"/>
              </a:ext>
            </a:extLst>
          </p:cNvPr>
          <p:cNvPicPr>
            <a:picLocks noChangeAspect="1"/>
          </p:cNvPicPr>
          <p:nvPr/>
        </p:nvPicPr>
        <p:blipFill>
          <a:blip r:embed="rId2"/>
          <a:stretch>
            <a:fillRect/>
          </a:stretch>
        </p:blipFill>
        <p:spPr>
          <a:xfrm>
            <a:off x="5316023" y="1727073"/>
            <a:ext cx="5795512" cy="4640982"/>
          </a:xfrm>
          <a:prstGeom prst="rect">
            <a:avLst/>
          </a:prstGeom>
        </p:spPr>
      </p:pic>
    </p:spTree>
    <p:extLst>
      <p:ext uri="{BB962C8B-B14F-4D97-AF65-F5344CB8AC3E}">
        <p14:creationId xmlns:p14="http://schemas.microsoft.com/office/powerpoint/2010/main" val="142541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B2DF-D4EE-4020-B38D-8E5B99220745}"/>
              </a:ext>
            </a:extLst>
          </p:cNvPr>
          <p:cNvSpPr>
            <a:spLocks noGrp="1"/>
          </p:cNvSpPr>
          <p:nvPr>
            <p:ph type="title"/>
          </p:nvPr>
        </p:nvSpPr>
        <p:spPr/>
        <p:txBody>
          <a:bodyPr/>
          <a:lstStyle/>
          <a:p>
            <a:r>
              <a:rPr lang="en-US" dirty="0"/>
              <a:t>New Schematic (v1.2)</a:t>
            </a:r>
          </a:p>
        </p:txBody>
      </p:sp>
      <p:pic>
        <p:nvPicPr>
          <p:cNvPr id="5" name="Picture 4">
            <a:extLst>
              <a:ext uri="{FF2B5EF4-FFF2-40B4-BE49-F238E27FC236}">
                <a16:creationId xmlns:a16="http://schemas.microsoft.com/office/drawing/2014/main" id="{48C855DE-4E6E-4EB0-A78C-8BF50E602F66}"/>
              </a:ext>
            </a:extLst>
          </p:cNvPr>
          <p:cNvPicPr>
            <a:picLocks noChangeAspect="1"/>
          </p:cNvPicPr>
          <p:nvPr/>
        </p:nvPicPr>
        <p:blipFill>
          <a:blip r:embed="rId2"/>
          <a:stretch>
            <a:fillRect/>
          </a:stretch>
        </p:blipFill>
        <p:spPr>
          <a:xfrm>
            <a:off x="476781" y="1680632"/>
            <a:ext cx="7908272" cy="4925945"/>
          </a:xfrm>
          <a:prstGeom prst="rect">
            <a:avLst/>
          </a:prstGeom>
        </p:spPr>
      </p:pic>
      <p:sp>
        <p:nvSpPr>
          <p:cNvPr id="7" name="Content Placeholder 2">
            <a:extLst>
              <a:ext uri="{FF2B5EF4-FFF2-40B4-BE49-F238E27FC236}">
                <a16:creationId xmlns:a16="http://schemas.microsoft.com/office/drawing/2014/main" id="{CF7B7FE9-EDE3-4AA8-97D4-A1AA245492D3}"/>
              </a:ext>
            </a:extLst>
          </p:cNvPr>
          <p:cNvSpPr>
            <a:spLocks noGrp="1"/>
          </p:cNvSpPr>
          <p:nvPr>
            <p:ph idx="1"/>
          </p:nvPr>
        </p:nvSpPr>
        <p:spPr>
          <a:xfrm>
            <a:off x="8385053" y="2603500"/>
            <a:ext cx="3179480" cy="3416300"/>
          </a:xfrm>
        </p:spPr>
        <p:txBody>
          <a:bodyPr/>
          <a:lstStyle/>
          <a:p>
            <a:r>
              <a:rPr lang="en-US" dirty="0"/>
              <a:t>I will need to monitor voltage of the batteries but I do not have enough Analog pins on the Arduino….probably going to use Raspberry Pi to read voltage….</a:t>
            </a:r>
          </a:p>
        </p:txBody>
      </p:sp>
    </p:spTree>
    <p:extLst>
      <p:ext uri="{BB962C8B-B14F-4D97-AF65-F5344CB8AC3E}">
        <p14:creationId xmlns:p14="http://schemas.microsoft.com/office/powerpoint/2010/main" val="3739425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06B3-026B-4C9B-8E7A-118B3619773D}"/>
              </a:ext>
            </a:extLst>
          </p:cNvPr>
          <p:cNvSpPr>
            <a:spLocks noGrp="1"/>
          </p:cNvSpPr>
          <p:nvPr>
            <p:ph type="title"/>
          </p:nvPr>
        </p:nvSpPr>
        <p:spPr/>
        <p:txBody>
          <a:bodyPr/>
          <a:lstStyle/>
          <a:p>
            <a:r>
              <a:rPr lang="en-US" dirty="0"/>
              <a:t>Wood board</a:t>
            </a:r>
          </a:p>
        </p:txBody>
      </p:sp>
      <p:sp>
        <p:nvSpPr>
          <p:cNvPr id="3" name="Content Placeholder 2">
            <a:extLst>
              <a:ext uri="{FF2B5EF4-FFF2-40B4-BE49-F238E27FC236}">
                <a16:creationId xmlns:a16="http://schemas.microsoft.com/office/drawing/2014/main" id="{F173C2F8-BAE8-4431-8A4B-8DF1049BADDB}"/>
              </a:ext>
            </a:extLst>
          </p:cNvPr>
          <p:cNvSpPr>
            <a:spLocks noGrp="1"/>
          </p:cNvSpPr>
          <p:nvPr>
            <p:ph idx="1"/>
          </p:nvPr>
        </p:nvSpPr>
        <p:spPr>
          <a:xfrm>
            <a:off x="1154955" y="2603500"/>
            <a:ext cx="8761412" cy="3416300"/>
          </a:xfrm>
        </p:spPr>
        <p:txBody>
          <a:bodyPr/>
          <a:lstStyle/>
          <a:p>
            <a:r>
              <a:rPr lang="en-US" dirty="0"/>
              <a:t>I cut a wood board to hold all the electronics securely in place</a:t>
            </a:r>
          </a:p>
          <a:p>
            <a:endParaRPr lang="en-US" dirty="0"/>
          </a:p>
        </p:txBody>
      </p:sp>
      <p:pic>
        <p:nvPicPr>
          <p:cNvPr id="1026" name="Picture 2" descr="https://lh6.googleusercontent.com/QuKm14pkmfS_8hggx3dfeoXMvwIrRzoiEexKYrpGAKkrk_O48GAuSlGi6mtxh6bSezWJmSi32xmINoujya1OguNUkjxgEwoooCsJmb_m7PNgBxx4QPKrxjVYfoBNNW5Ku09zeXgX">
            <a:extLst>
              <a:ext uri="{FF2B5EF4-FFF2-40B4-BE49-F238E27FC236}">
                <a16:creationId xmlns:a16="http://schemas.microsoft.com/office/drawing/2014/main" id="{D12CBAC8-5069-4DEC-9875-CEAA11810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843" y="3016623"/>
            <a:ext cx="2505896" cy="334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25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3F47-CF1D-4E10-A64F-BD2CFE5DB4E9}"/>
              </a:ext>
            </a:extLst>
          </p:cNvPr>
          <p:cNvSpPr>
            <a:spLocks noGrp="1"/>
          </p:cNvSpPr>
          <p:nvPr>
            <p:ph type="title"/>
          </p:nvPr>
        </p:nvSpPr>
        <p:spPr/>
        <p:txBody>
          <a:bodyPr/>
          <a:lstStyle/>
          <a:p>
            <a:r>
              <a:rPr lang="en-US" dirty="0"/>
              <a:t>Face Detection</a:t>
            </a:r>
          </a:p>
        </p:txBody>
      </p:sp>
      <p:pic>
        <p:nvPicPr>
          <p:cNvPr id="5" name="Content Placeholder 4">
            <a:extLst>
              <a:ext uri="{FF2B5EF4-FFF2-40B4-BE49-F238E27FC236}">
                <a16:creationId xmlns:a16="http://schemas.microsoft.com/office/drawing/2014/main" id="{8D45EBBA-4798-40CA-ADFB-4E70DC412C88}"/>
              </a:ext>
            </a:extLst>
          </p:cNvPr>
          <p:cNvPicPr>
            <a:picLocks noGrp="1" noChangeAspect="1"/>
          </p:cNvPicPr>
          <p:nvPr>
            <p:ph idx="1"/>
          </p:nvPr>
        </p:nvPicPr>
        <p:blipFill>
          <a:blip r:embed="rId2"/>
          <a:stretch>
            <a:fillRect/>
          </a:stretch>
        </p:blipFill>
        <p:spPr>
          <a:xfrm rot="5400000">
            <a:off x="7839170" y="2973064"/>
            <a:ext cx="3416300" cy="2562225"/>
          </a:xfrm>
        </p:spPr>
      </p:pic>
      <p:sp>
        <p:nvSpPr>
          <p:cNvPr id="6" name="TextBox 5">
            <a:extLst>
              <a:ext uri="{FF2B5EF4-FFF2-40B4-BE49-F238E27FC236}">
                <a16:creationId xmlns:a16="http://schemas.microsoft.com/office/drawing/2014/main" id="{A3298C2C-A0C0-4308-99FA-3D08BD31DC99}"/>
              </a:ext>
            </a:extLst>
          </p:cNvPr>
          <p:cNvSpPr txBox="1"/>
          <p:nvPr/>
        </p:nvSpPr>
        <p:spPr>
          <a:xfrm>
            <a:off x="811306" y="2631141"/>
            <a:ext cx="6660776" cy="2585323"/>
          </a:xfrm>
          <a:prstGeom prst="rect">
            <a:avLst/>
          </a:prstGeom>
          <a:noFill/>
        </p:spPr>
        <p:txBody>
          <a:bodyPr wrap="square" rtlCol="0">
            <a:spAutoFit/>
          </a:bodyPr>
          <a:lstStyle/>
          <a:p>
            <a:r>
              <a:rPr lang="en-US" dirty="0"/>
              <a:t>With the Raspberry Pi, I installed OpenCV 4 and a face </a:t>
            </a:r>
            <a:r>
              <a:rPr lang="en-US" dirty="0" err="1"/>
              <a:t>haarcascade</a:t>
            </a:r>
            <a:r>
              <a:rPr lang="en-US" dirty="0"/>
              <a:t>. This enables me to detect faces with the raspberry pi camera.</a:t>
            </a:r>
            <a:br>
              <a:rPr lang="en-US" dirty="0"/>
            </a:br>
            <a:endParaRPr lang="en-US" dirty="0"/>
          </a:p>
          <a:p>
            <a:r>
              <a:rPr lang="en-US" dirty="0"/>
              <a:t>Facial Recognition:</a:t>
            </a:r>
          </a:p>
          <a:p>
            <a:pPr marL="285750" indent="-285750">
              <a:buFontTx/>
              <a:buChar char="-"/>
            </a:pPr>
            <a:r>
              <a:rPr lang="en-US" dirty="0" err="1"/>
              <a:t>Rpi</a:t>
            </a:r>
            <a:r>
              <a:rPr lang="en-US" dirty="0"/>
              <a:t> takes 30 pictures </a:t>
            </a:r>
          </a:p>
          <a:p>
            <a:pPr marL="285750" indent="-285750">
              <a:buFontTx/>
              <a:buChar char="-"/>
            </a:pPr>
            <a:r>
              <a:rPr lang="en-US" dirty="0"/>
              <a:t>Updates a trainer file using the 30 pictures</a:t>
            </a:r>
          </a:p>
          <a:p>
            <a:pPr marL="285750" indent="-285750">
              <a:buFontTx/>
              <a:buChar char="-"/>
            </a:pPr>
            <a:r>
              <a:rPr lang="en-US" dirty="0"/>
              <a:t>Stores your name and the face in a file so it can recognize you next time</a:t>
            </a:r>
          </a:p>
        </p:txBody>
      </p:sp>
    </p:spTree>
    <p:extLst>
      <p:ext uri="{BB962C8B-B14F-4D97-AF65-F5344CB8AC3E}">
        <p14:creationId xmlns:p14="http://schemas.microsoft.com/office/powerpoint/2010/main" val="436356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950-9DEF-4A85-8C61-113095099430}"/>
              </a:ext>
            </a:extLst>
          </p:cNvPr>
          <p:cNvSpPr>
            <a:spLocks noGrp="1"/>
          </p:cNvSpPr>
          <p:nvPr>
            <p:ph type="title"/>
          </p:nvPr>
        </p:nvSpPr>
        <p:spPr/>
        <p:txBody>
          <a:bodyPr/>
          <a:lstStyle/>
          <a:p>
            <a:r>
              <a:rPr lang="en-US" dirty="0"/>
              <a:t>Research Expo</a:t>
            </a:r>
          </a:p>
        </p:txBody>
      </p:sp>
      <p:sp>
        <p:nvSpPr>
          <p:cNvPr id="3" name="Content Placeholder 2">
            <a:extLst>
              <a:ext uri="{FF2B5EF4-FFF2-40B4-BE49-F238E27FC236}">
                <a16:creationId xmlns:a16="http://schemas.microsoft.com/office/drawing/2014/main" id="{8E4A909C-A297-4B48-9A08-B1E84325A141}"/>
              </a:ext>
            </a:extLst>
          </p:cNvPr>
          <p:cNvSpPr>
            <a:spLocks noGrp="1"/>
          </p:cNvSpPr>
          <p:nvPr>
            <p:ph idx="1"/>
          </p:nvPr>
        </p:nvSpPr>
        <p:spPr/>
        <p:txBody>
          <a:bodyPr/>
          <a:lstStyle/>
          <a:p>
            <a:r>
              <a:rPr lang="en-US" dirty="0"/>
              <a:t>2</a:t>
            </a:r>
            <a:r>
              <a:rPr lang="en-US" baseline="30000" dirty="0"/>
              <a:t>nd</a:t>
            </a:r>
            <a:r>
              <a:rPr lang="en-US" dirty="0"/>
              <a:t> place in engineering category</a:t>
            </a:r>
          </a:p>
          <a:p>
            <a:r>
              <a:rPr lang="en-US" dirty="0"/>
              <a:t>Office of Naval Research Award</a:t>
            </a:r>
          </a:p>
          <a:p>
            <a:endParaRPr lang="en-US" dirty="0"/>
          </a:p>
          <a:p>
            <a:r>
              <a:rPr lang="en-US" dirty="0"/>
              <a:t>Demonstrated Face tracking only because….</a:t>
            </a:r>
          </a:p>
          <a:p>
            <a:r>
              <a:rPr lang="en-US" dirty="0"/>
              <a:t>*NOTE: For future reference, no WIFI allowed during Expo……so all speech processing has to be done locally*</a:t>
            </a:r>
          </a:p>
        </p:txBody>
      </p:sp>
    </p:spTree>
    <p:extLst>
      <p:ext uri="{BB962C8B-B14F-4D97-AF65-F5344CB8AC3E}">
        <p14:creationId xmlns:p14="http://schemas.microsoft.com/office/powerpoint/2010/main" val="3943867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0325-EA94-4D8F-9785-AB9E11E4686A}"/>
              </a:ext>
            </a:extLst>
          </p:cNvPr>
          <p:cNvSpPr>
            <a:spLocks noGrp="1"/>
          </p:cNvSpPr>
          <p:nvPr>
            <p:ph type="ctrTitle"/>
          </p:nvPr>
        </p:nvSpPr>
        <p:spPr/>
        <p:txBody>
          <a:bodyPr/>
          <a:lstStyle/>
          <a:p>
            <a:r>
              <a:rPr lang="en-US" dirty="0"/>
              <a:t>Mission Rosie Trimester 3</a:t>
            </a:r>
          </a:p>
        </p:txBody>
      </p:sp>
      <p:sp>
        <p:nvSpPr>
          <p:cNvPr id="3" name="Subtitle 2">
            <a:extLst>
              <a:ext uri="{FF2B5EF4-FFF2-40B4-BE49-F238E27FC236}">
                <a16:creationId xmlns:a16="http://schemas.microsoft.com/office/drawing/2014/main" id="{C4304ABD-D308-43FB-88A2-E4FCBC64CCFC}"/>
              </a:ext>
            </a:extLst>
          </p:cNvPr>
          <p:cNvSpPr>
            <a:spLocks noGrp="1"/>
          </p:cNvSpPr>
          <p:nvPr>
            <p:ph type="subTitle" idx="1"/>
          </p:nvPr>
        </p:nvSpPr>
        <p:spPr/>
        <p:txBody>
          <a:bodyPr/>
          <a:lstStyle/>
          <a:p>
            <a:r>
              <a:rPr lang="en-US" dirty="0"/>
              <a:t>Bringing it home</a:t>
            </a:r>
          </a:p>
        </p:txBody>
      </p:sp>
      <p:pic>
        <p:nvPicPr>
          <p:cNvPr id="4" name="Picture 3">
            <a:extLst>
              <a:ext uri="{FF2B5EF4-FFF2-40B4-BE49-F238E27FC236}">
                <a16:creationId xmlns:a16="http://schemas.microsoft.com/office/drawing/2014/main" id="{04675965-3983-46D3-A87D-D126583B6D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738454" y="1344384"/>
            <a:ext cx="2677650" cy="2042924"/>
          </a:xfrm>
          <a:prstGeom prst="rect">
            <a:avLst/>
          </a:prstGeom>
          <a:noFill/>
          <a:ln>
            <a:noFill/>
          </a:ln>
        </p:spPr>
      </p:pic>
    </p:spTree>
    <p:extLst>
      <p:ext uri="{BB962C8B-B14F-4D97-AF65-F5344CB8AC3E}">
        <p14:creationId xmlns:p14="http://schemas.microsoft.com/office/powerpoint/2010/main" val="3148553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2CC7-8C48-4F1C-9A79-4F1AF6BE4C84}"/>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7D2C439C-D08C-4CF4-A84F-DE1B468F1C85}"/>
              </a:ext>
            </a:extLst>
          </p:cNvPr>
          <p:cNvSpPr>
            <a:spLocks noGrp="1"/>
          </p:cNvSpPr>
          <p:nvPr>
            <p:ph idx="1"/>
          </p:nvPr>
        </p:nvSpPr>
        <p:spPr/>
        <p:txBody>
          <a:bodyPr/>
          <a:lstStyle/>
          <a:p>
            <a:r>
              <a:rPr lang="en-US" dirty="0"/>
              <a:t>Gave up on IR sensors, they are wasting too much time and draw too much power (20mA per sensor, ~21 of them)</a:t>
            </a:r>
          </a:p>
          <a:p>
            <a:r>
              <a:rPr lang="en-US" dirty="0"/>
              <a:t>Used ultrasonic sensors instead (HC-SR04)</a:t>
            </a:r>
          </a:p>
          <a:p>
            <a:r>
              <a:rPr lang="en-US" dirty="0"/>
              <a:t>Protoboard shield on Arduino to replace breadboard</a:t>
            </a:r>
          </a:p>
          <a:p>
            <a:r>
              <a:rPr lang="en-US" dirty="0"/>
              <a:t>On/off switch implemented</a:t>
            </a:r>
          </a:p>
        </p:txBody>
      </p:sp>
    </p:spTree>
    <p:extLst>
      <p:ext uri="{BB962C8B-B14F-4D97-AF65-F5344CB8AC3E}">
        <p14:creationId xmlns:p14="http://schemas.microsoft.com/office/powerpoint/2010/main" val="606241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B857-01DB-407A-8726-F0E13192578F}"/>
              </a:ext>
            </a:extLst>
          </p:cNvPr>
          <p:cNvSpPr>
            <a:spLocks noGrp="1"/>
          </p:cNvSpPr>
          <p:nvPr>
            <p:ph type="title"/>
          </p:nvPr>
        </p:nvSpPr>
        <p:spPr/>
        <p:txBody>
          <a:bodyPr/>
          <a:lstStyle/>
          <a:p>
            <a:r>
              <a:rPr lang="en-US" dirty="0"/>
              <a:t>Protoboard</a:t>
            </a:r>
          </a:p>
        </p:txBody>
      </p:sp>
      <p:sp>
        <p:nvSpPr>
          <p:cNvPr id="3" name="Content Placeholder 2">
            <a:extLst>
              <a:ext uri="{FF2B5EF4-FFF2-40B4-BE49-F238E27FC236}">
                <a16:creationId xmlns:a16="http://schemas.microsoft.com/office/drawing/2014/main" id="{C2737896-BBAB-490E-80C5-78DF93A8D5F0}"/>
              </a:ext>
            </a:extLst>
          </p:cNvPr>
          <p:cNvSpPr>
            <a:spLocks noGrp="1"/>
          </p:cNvSpPr>
          <p:nvPr>
            <p:ph idx="1"/>
          </p:nvPr>
        </p:nvSpPr>
        <p:spPr/>
        <p:txBody>
          <a:bodyPr/>
          <a:lstStyle/>
          <a:p>
            <a:r>
              <a:rPr lang="en-US" dirty="0"/>
              <a:t>Hard-wired header pins to dedicated Arduino pins</a:t>
            </a:r>
          </a:p>
          <a:p>
            <a:r>
              <a:rPr lang="en-US" dirty="0"/>
              <a:t>Added MOSFET circuitry to turn on relay</a:t>
            </a:r>
          </a:p>
          <a:p>
            <a:r>
              <a:rPr lang="en-US" dirty="0"/>
              <a:t>On/off button circuitry mounted on it as well.</a:t>
            </a:r>
          </a:p>
          <a:p>
            <a:endParaRPr lang="en-US" dirty="0"/>
          </a:p>
          <a:p>
            <a:r>
              <a:rPr lang="en-US" dirty="0"/>
              <a:t>This saves a lot of room, more reliable, and looks neater.</a:t>
            </a:r>
          </a:p>
        </p:txBody>
      </p:sp>
    </p:spTree>
    <p:extLst>
      <p:ext uri="{BB962C8B-B14F-4D97-AF65-F5344CB8AC3E}">
        <p14:creationId xmlns:p14="http://schemas.microsoft.com/office/powerpoint/2010/main" val="1142336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5DE3-4C4F-4C5C-BD78-291D8B9CF55A}"/>
              </a:ext>
            </a:extLst>
          </p:cNvPr>
          <p:cNvSpPr>
            <a:spLocks noGrp="1"/>
          </p:cNvSpPr>
          <p:nvPr>
            <p:ph type="title"/>
          </p:nvPr>
        </p:nvSpPr>
        <p:spPr/>
        <p:txBody>
          <a:bodyPr/>
          <a:lstStyle/>
          <a:p>
            <a:r>
              <a:rPr lang="en-US" dirty="0"/>
              <a:t>RIP IR sensors</a:t>
            </a:r>
          </a:p>
        </p:txBody>
      </p:sp>
      <p:sp>
        <p:nvSpPr>
          <p:cNvPr id="3" name="Content Placeholder 2">
            <a:extLst>
              <a:ext uri="{FF2B5EF4-FFF2-40B4-BE49-F238E27FC236}">
                <a16:creationId xmlns:a16="http://schemas.microsoft.com/office/drawing/2014/main" id="{487782BA-5960-4016-9132-1E44B2B206C0}"/>
              </a:ext>
            </a:extLst>
          </p:cNvPr>
          <p:cNvSpPr>
            <a:spLocks noGrp="1"/>
          </p:cNvSpPr>
          <p:nvPr>
            <p:ph idx="1"/>
          </p:nvPr>
        </p:nvSpPr>
        <p:spPr/>
        <p:txBody>
          <a:bodyPr/>
          <a:lstStyle/>
          <a:p>
            <a:r>
              <a:rPr lang="en-US" dirty="0"/>
              <a:t>I got rid of the IR sensors as most of them do not function correctly.</a:t>
            </a:r>
          </a:p>
          <a:p>
            <a:r>
              <a:rPr lang="en-US" dirty="0"/>
              <a:t>Instead, I decided to use 3 ultrasonic sensors, giving it much better functionality.</a:t>
            </a:r>
          </a:p>
          <a:p>
            <a:r>
              <a:rPr lang="en-US" dirty="0"/>
              <a:t>I wrote a simple test program </a:t>
            </a:r>
            <a:r>
              <a:rPr lang="en-US" dirty="0">
                <a:sym typeface="Wingdings" panose="05000000000000000000" pitchFamily="2" charset="2"/>
              </a:rPr>
              <a:t> drive forwards until there is an object, then stop. When object disappears, continue moving.</a:t>
            </a:r>
          </a:p>
          <a:p>
            <a:r>
              <a:rPr lang="en-US" dirty="0">
                <a:sym typeface="Wingdings" panose="05000000000000000000" pitchFamily="2" charset="2"/>
              </a:rPr>
              <a:t>Plan to write the final Hallway Patrol program</a:t>
            </a:r>
          </a:p>
          <a:p>
            <a:pPr lvl="1"/>
            <a:r>
              <a:rPr lang="en-US" dirty="0">
                <a:sym typeface="Wingdings" panose="05000000000000000000" pitchFamily="2" charset="2"/>
              </a:rPr>
              <a:t>Rosie will drive in a rectangle in the hallway</a:t>
            </a:r>
          </a:p>
          <a:p>
            <a:pPr lvl="1"/>
            <a:r>
              <a:rPr lang="en-US" dirty="0">
                <a:sym typeface="Wingdings" panose="05000000000000000000" pitchFamily="2" charset="2"/>
              </a:rPr>
              <a:t>She will avoid any object by moving sideways</a:t>
            </a:r>
          </a:p>
          <a:p>
            <a:pPr lvl="1"/>
            <a:r>
              <a:rPr lang="en-US" dirty="0">
                <a:sym typeface="Wingdings" panose="05000000000000000000" pitchFamily="2" charset="2"/>
              </a:rPr>
              <a:t>She will maintain a consistent distance from a wall.</a:t>
            </a:r>
          </a:p>
        </p:txBody>
      </p:sp>
    </p:spTree>
    <p:extLst>
      <p:ext uri="{BB962C8B-B14F-4D97-AF65-F5344CB8AC3E}">
        <p14:creationId xmlns:p14="http://schemas.microsoft.com/office/powerpoint/2010/main" val="4121607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EAC7-02F6-4221-9DDF-52057CCD2303}"/>
              </a:ext>
            </a:extLst>
          </p:cNvPr>
          <p:cNvSpPr>
            <a:spLocks noGrp="1"/>
          </p:cNvSpPr>
          <p:nvPr>
            <p:ph type="title"/>
          </p:nvPr>
        </p:nvSpPr>
        <p:spPr/>
        <p:txBody>
          <a:bodyPr/>
          <a:lstStyle/>
          <a:p>
            <a:r>
              <a:rPr lang="en-US" dirty="0"/>
              <a:t>Schematic v1.3</a:t>
            </a:r>
          </a:p>
        </p:txBody>
      </p:sp>
      <p:sp>
        <p:nvSpPr>
          <p:cNvPr id="3" name="Content Placeholder 2">
            <a:extLst>
              <a:ext uri="{FF2B5EF4-FFF2-40B4-BE49-F238E27FC236}">
                <a16:creationId xmlns:a16="http://schemas.microsoft.com/office/drawing/2014/main" id="{FC886B62-9A66-45A4-82A2-B4EA3D0677B7}"/>
              </a:ext>
            </a:extLst>
          </p:cNvPr>
          <p:cNvSpPr>
            <a:spLocks noGrp="1"/>
          </p:cNvSpPr>
          <p:nvPr>
            <p:ph idx="1"/>
          </p:nvPr>
        </p:nvSpPr>
        <p:spPr/>
        <p:txBody>
          <a:bodyPr/>
          <a:lstStyle/>
          <a:p>
            <a:r>
              <a:rPr lang="en-US" dirty="0"/>
              <a:t>Final iteration of Rosie’s schematic</a:t>
            </a:r>
          </a:p>
        </p:txBody>
      </p:sp>
      <p:pic>
        <p:nvPicPr>
          <p:cNvPr id="5" name="Picture 4">
            <a:extLst>
              <a:ext uri="{FF2B5EF4-FFF2-40B4-BE49-F238E27FC236}">
                <a16:creationId xmlns:a16="http://schemas.microsoft.com/office/drawing/2014/main" id="{27608650-44B5-41A8-A838-9AF401808B60}"/>
              </a:ext>
            </a:extLst>
          </p:cNvPr>
          <p:cNvPicPr>
            <a:picLocks noChangeAspect="1"/>
          </p:cNvPicPr>
          <p:nvPr/>
        </p:nvPicPr>
        <p:blipFill>
          <a:blip r:embed="rId2"/>
          <a:stretch>
            <a:fillRect/>
          </a:stretch>
        </p:blipFill>
        <p:spPr>
          <a:xfrm>
            <a:off x="3366248" y="2915051"/>
            <a:ext cx="5459504" cy="3430438"/>
          </a:xfrm>
          <a:prstGeom prst="rect">
            <a:avLst/>
          </a:prstGeom>
        </p:spPr>
      </p:pic>
    </p:spTree>
    <p:extLst>
      <p:ext uri="{BB962C8B-B14F-4D97-AF65-F5344CB8AC3E}">
        <p14:creationId xmlns:p14="http://schemas.microsoft.com/office/powerpoint/2010/main" val="1576933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28A9-983E-4C32-A75A-59BBDE1462B8}"/>
              </a:ext>
            </a:extLst>
          </p:cNvPr>
          <p:cNvSpPr>
            <a:spLocks noGrp="1"/>
          </p:cNvSpPr>
          <p:nvPr>
            <p:ph type="title"/>
          </p:nvPr>
        </p:nvSpPr>
        <p:spPr/>
        <p:txBody>
          <a:bodyPr/>
          <a:lstStyle/>
          <a:p>
            <a:r>
              <a:rPr lang="en-US" dirty="0"/>
              <a:t>The Grand Plan (20 September 2018)</a:t>
            </a:r>
          </a:p>
        </p:txBody>
      </p:sp>
      <p:sp>
        <p:nvSpPr>
          <p:cNvPr id="3" name="Content Placeholder 2">
            <a:extLst>
              <a:ext uri="{FF2B5EF4-FFF2-40B4-BE49-F238E27FC236}">
                <a16:creationId xmlns:a16="http://schemas.microsoft.com/office/drawing/2014/main" id="{214313BD-1513-4D59-B660-5B67F84FEFA6}"/>
              </a:ext>
            </a:extLst>
          </p:cNvPr>
          <p:cNvSpPr>
            <a:spLocks noGrp="1"/>
          </p:cNvSpPr>
          <p:nvPr>
            <p:ph idx="1"/>
          </p:nvPr>
        </p:nvSpPr>
        <p:spPr/>
        <p:txBody>
          <a:bodyPr/>
          <a:lstStyle/>
          <a:p>
            <a:r>
              <a:rPr lang="en-US" dirty="0"/>
              <a:t>Make Rosie a versatile robot that can do anything based on voice commands</a:t>
            </a:r>
          </a:p>
          <a:p>
            <a:pPr lvl="1"/>
            <a:r>
              <a:rPr lang="en-US" dirty="0"/>
              <a:t>Dance</a:t>
            </a:r>
          </a:p>
          <a:p>
            <a:pPr lvl="1"/>
            <a:r>
              <a:rPr lang="en-US" dirty="0"/>
              <a:t>Patrol the hallways</a:t>
            </a:r>
          </a:p>
          <a:p>
            <a:pPr lvl="1"/>
            <a:r>
              <a:rPr lang="en-US" dirty="0"/>
              <a:t>Facial and Voice Recognition</a:t>
            </a:r>
          </a:p>
          <a:p>
            <a:r>
              <a:rPr lang="en-US" dirty="0"/>
              <a:t>Create a more direct path for expandability in the future</a:t>
            </a:r>
          </a:p>
          <a:p>
            <a:pPr lvl="1"/>
            <a:r>
              <a:rPr lang="en-US" dirty="0"/>
              <a:t>Future students will not need to wreck anything, just add more code…</a:t>
            </a:r>
          </a:p>
          <a:p>
            <a:pPr lvl="1"/>
            <a:r>
              <a:rPr lang="en-US" dirty="0"/>
              <a:t>Parts upgrade will involve minimal effort and little rewiring</a:t>
            </a:r>
          </a:p>
        </p:txBody>
      </p:sp>
    </p:spTree>
    <p:extLst>
      <p:ext uri="{BB962C8B-B14F-4D97-AF65-F5344CB8AC3E}">
        <p14:creationId xmlns:p14="http://schemas.microsoft.com/office/powerpoint/2010/main" val="1571843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E0-E0C3-4EB2-AE44-1E1AC816A94A}"/>
              </a:ext>
            </a:extLst>
          </p:cNvPr>
          <p:cNvSpPr>
            <a:spLocks noGrp="1"/>
          </p:cNvSpPr>
          <p:nvPr>
            <p:ph type="title"/>
          </p:nvPr>
        </p:nvSpPr>
        <p:spPr/>
        <p:txBody>
          <a:bodyPr/>
          <a:lstStyle/>
          <a:p>
            <a:r>
              <a:rPr lang="en-US" dirty="0" err="1"/>
              <a:t>Yayyyyyy</a:t>
            </a:r>
            <a:r>
              <a:rPr lang="en-US" dirty="0"/>
              <a:t>!</a:t>
            </a:r>
          </a:p>
        </p:txBody>
      </p:sp>
      <p:sp>
        <p:nvSpPr>
          <p:cNvPr id="3" name="Content Placeholder 2">
            <a:extLst>
              <a:ext uri="{FF2B5EF4-FFF2-40B4-BE49-F238E27FC236}">
                <a16:creationId xmlns:a16="http://schemas.microsoft.com/office/drawing/2014/main" id="{2BFD3B49-8E80-4EE1-B59A-0CFDF3BF37A7}"/>
              </a:ext>
            </a:extLst>
          </p:cNvPr>
          <p:cNvSpPr>
            <a:spLocks noGrp="1"/>
          </p:cNvSpPr>
          <p:nvPr>
            <p:ph idx="1"/>
          </p:nvPr>
        </p:nvSpPr>
        <p:spPr/>
        <p:txBody>
          <a:bodyPr/>
          <a:lstStyle/>
          <a:p>
            <a:r>
              <a:rPr lang="en-US" dirty="0"/>
              <a:t>Rosie Hallway Patrol demo</a:t>
            </a:r>
          </a:p>
        </p:txBody>
      </p:sp>
      <p:pic>
        <p:nvPicPr>
          <p:cNvPr id="4" name="20190617_100825">
            <a:hlinkClick r:id="" action="ppaction://media"/>
            <a:extLst>
              <a:ext uri="{FF2B5EF4-FFF2-40B4-BE49-F238E27FC236}">
                <a16:creationId xmlns:a16="http://schemas.microsoft.com/office/drawing/2014/main" id="{21E735E0-2D53-4EC0-AFF5-48D37DB190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29942" y="2429435"/>
            <a:ext cx="2337425" cy="4155422"/>
          </a:xfrm>
          <a:prstGeom prst="rect">
            <a:avLst/>
          </a:prstGeom>
        </p:spPr>
      </p:pic>
    </p:spTree>
    <p:extLst>
      <p:ext uri="{BB962C8B-B14F-4D97-AF65-F5344CB8AC3E}">
        <p14:creationId xmlns:p14="http://schemas.microsoft.com/office/powerpoint/2010/main" val="397520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AF2F-1D59-4799-BBB2-AF604984995A}"/>
              </a:ext>
            </a:extLst>
          </p:cNvPr>
          <p:cNvSpPr>
            <a:spLocks noGrp="1"/>
          </p:cNvSpPr>
          <p:nvPr>
            <p:ph type="title"/>
          </p:nvPr>
        </p:nvSpPr>
        <p:spPr/>
        <p:txBody>
          <a:bodyPr/>
          <a:lstStyle/>
          <a:p>
            <a:r>
              <a:rPr lang="en-US" dirty="0"/>
              <a:t>What I learned</a:t>
            </a:r>
          </a:p>
        </p:txBody>
      </p:sp>
      <p:sp>
        <p:nvSpPr>
          <p:cNvPr id="3" name="Content Placeholder 2">
            <a:extLst>
              <a:ext uri="{FF2B5EF4-FFF2-40B4-BE49-F238E27FC236}">
                <a16:creationId xmlns:a16="http://schemas.microsoft.com/office/drawing/2014/main" id="{3659517F-62CD-4E1C-A616-1A21139B449E}"/>
              </a:ext>
            </a:extLst>
          </p:cNvPr>
          <p:cNvSpPr>
            <a:spLocks noGrp="1"/>
          </p:cNvSpPr>
          <p:nvPr>
            <p:ph idx="1"/>
          </p:nvPr>
        </p:nvSpPr>
        <p:spPr/>
        <p:txBody>
          <a:bodyPr/>
          <a:lstStyle/>
          <a:p>
            <a:r>
              <a:rPr lang="en-US" dirty="0"/>
              <a:t>How to design a proper schematic</a:t>
            </a:r>
          </a:p>
          <a:p>
            <a:r>
              <a:rPr lang="en-US" dirty="0"/>
              <a:t>How to create neat wiring (</a:t>
            </a:r>
            <a:r>
              <a:rPr lang="en-US" dirty="0" err="1"/>
              <a:t>kinda</a:t>
            </a:r>
            <a:r>
              <a:rPr lang="en-US" dirty="0"/>
              <a:t>…:P)</a:t>
            </a:r>
          </a:p>
          <a:p>
            <a:r>
              <a:rPr lang="en-US" dirty="0"/>
              <a:t>How to document information</a:t>
            </a:r>
          </a:p>
          <a:p>
            <a:r>
              <a:rPr lang="en-US" dirty="0"/>
              <a:t>How to manage my time</a:t>
            </a:r>
          </a:p>
        </p:txBody>
      </p:sp>
    </p:spTree>
    <p:extLst>
      <p:ext uri="{BB962C8B-B14F-4D97-AF65-F5344CB8AC3E}">
        <p14:creationId xmlns:p14="http://schemas.microsoft.com/office/powerpoint/2010/main" val="1051701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21FE-493D-4C2E-AE48-1905F14EEA11}"/>
              </a:ext>
            </a:extLst>
          </p:cNvPr>
          <p:cNvSpPr>
            <a:spLocks noGrp="1"/>
          </p:cNvSpPr>
          <p:nvPr>
            <p:ph type="title"/>
          </p:nvPr>
        </p:nvSpPr>
        <p:spPr/>
        <p:txBody>
          <a:bodyPr/>
          <a:lstStyle/>
          <a:p>
            <a:r>
              <a:rPr lang="en-US" dirty="0"/>
              <a:t>Making things neat</a:t>
            </a:r>
          </a:p>
        </p:txBody>
      </p:sp>
      <p:sp>
        <p:nvSpPr>
          <p:cNvPr id="3" name="Content Placeholder 2">
            <a:extLst>
              <a:ext uri="{FF2B5EF4-FFF2-40B4-BE49-F238E27FC236}">
                <a16:creationId xmlns:a16="http://schemas.microsoft.com/office/drawing/2014/main" id="{BCF262DA-5DDB-47C2-8C6B-3C6BC8547972}"/>
              </a:ext>
            </a:extLst>
          </p:cNvPr>
          <p:cNvSpPr>
            <a:spLocks noGrp="1"/>
          </p:cNvSpPr>
          <p:nvPr>
            <p:ph idx="1"/>
          </p:nvPr>
        </p:nvSpPr>
        <p:spPr/>
        <p:txBody>
          <a:bodyPr>
            <a:normAutofit fontScale="92500" lnSpcReduction="20000"/>
          </a:bodyPr>
          <a:lstStyle/>
          <a:p>
            <a:r>
              <a:rPr lang="en-US" dirty="0"/>
              <a:t>I intend to make a control board consisting of a Google AIY Voice HAT on a Raspberry Pi 3B and an Arduino Due connected together with I2C.</a:t>
            </a:r>
          </a:p>
          <a:p>
            <a:r>
              <a:rPr lang="en-US" dirty="0"/>
              <a:t>Raspberry Pi with the Voice HAT is for voice recognition and displaying an image on the monitor.</a:t>
            </a:r>
          </a:p>
          <a:p>
            <a:pPr lvl="1"/>
            <a:r>
              <a:rPr lang="en-US" dirty="0"/>
              <a:t>Why Raspberry Pi 3B? It’s a reliable, powerful, and relatively recent single board computer that has been proven to work with the Voice HAT. It can also do vision processing.</a:t>
            </a:r>
          </a:p>
          <a:p>
            <a:pPr lvl="1"/>
            <a:r>
              <a:rPr lang="en-US" dirty="0"/>
              <a:t>Why Voice HAT? Provides an easy way of integrating voice recognition. Plus it has a built-in speaker amp capable enough to drive the speaker at a respectable volume, compared to the Arduino and the WAVE shield. </a:t>
            </a:r>
          </a:p>
          <a:p>
            <a:r>
              <a:rPr lang="en-US" dirty="0"/>
              <a:t>*Arduino Due is for motor control and sensor interface.</a:t>
            </a:r>
          </a:p>
          <a:p>
            <a:pPr lvl="1"/>
            <a:r>
              <a:rPr lang="en-US" dirty="0"/>
              <a:t>Why Due and not Uno? Because 2 &gt; 1 (:P). And the Uno doesn’t have enough pins to account for all the sensors and motors. Plus the Due is a 3.3v board- so is the Pi, so I2C communication wiring doesn’t require level shifters</a:t>
            </a:r>
          </a:p>
        </p:txBody>
      </p:sp>
    </p:spTree>
    <p:extLst>
      <p:ext uri="{BB962C8B-B14F-4D97-AF65-F5344CB8AC3E}">
        <p14:creationId xmlns:p14="http://schemas.microsoft.com/office/powerpoint/2010/main" val="159180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4081-D6F6-4076-A84B-3E6E203D6D33}"/>
              </a:ext>
            </a:extLst>
          </p:cNvPr>
          <p:cNvSpPr>
            <a:spLocks noGrp="1"/>
          </p:cNvSpPr>
          <p:nvPr>
            <p:ph type="title"/>
          </p:nvPr>
        </p:nvSpPr>
        <p:spPr/>
        <p:txBody>
          <a:bodyPr/>
          <a:lstStyle/>
          <a:p>
            <a:r>
              <a:rPr lang="en-US" dirty="0"/>
              <a:t>Schematics v1 (based off of initial observations) (24 September 2018)</a:t>
            </a:r>
          </a:p>
        </p:txBody>
      </p:sp>
      <p:pic>
        <p:nvPicPr>
          <p:cNvPr id="5" name="Content Placeholder 4">
            <a:extLst>
              <a:ext uri="{FF2B5EF4-FFF2-40B4-BE49-F238E27FC236}">
                <a16:creationId xmlns:a16="http://schemas.microsoft.com/office/drawing/2014/main" id="{89E04760-9D16-48D2-9277-881D28988DCF}"/>
              </a:ext>
            </a:extLst>
          </p:cNvPr>
          <p:cNvPicPr>
            <a:picLocks noGrp="1" noChangeAspect="1"/>
          </p:cNvPicPr>
          <p:nvPr>
            <p:ph idx="1"/>
          </p:nvPr>
        </p:nvPicPr>
        <p:blipFill>
          <a:blip r:embed="rId2"/>
          <a:stretch>
            <a:fillRect/>
          </a:stretch>
        </p:blipFill>
        <p:spPr>
          <a:xfrm>
            <a:off x="1928906" y="2271805"/>
            <a:ext cx="8334188" cy="4252936"/>
          </a:xfrm>
        </p:spPr>
      </p:pic>
    </p:spTree>
    <p:extLst>
      <p:ext uri="{BB962C8B-B14F-4D97-AF65-F5344CB8AC3E}">
        <p14:creationId xmlns:p14="http://schemas.microsoft.com/office/powerpoint/2010/main" val="4170693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05A4-9084-4399-8000-20F7415B2836}"/>
              </a:ext>
            </a:extLst>
          </p:cNvPr>
          <p:cNvSpPr>
            <a:spLocks noGrp="1"/>
          </p:cNvSpPr>
          <p:nvPr>
            <p:ph type="title"/>
          </p:nvPr>
        </p:nvSpPr>
        <p:spPr/>
        <p:txBody>
          <a:bodyPr/>
          <a:lstStyle/>
          <a:p>
            <a:r>
              <a:rPr lang="en-US" dirty="0"/>
              <a:t>Schematics v1 continued</a:t>
            </a:r>
          </a:p>
        </p:txBody>
      </p:sp>
      <p:pic>
        <p:nvPicPr>
          <p:cNvPr id="4" name="Content Placeholder 3">
            <a:extLst>
              <a:ext uri="{FF2B5EF4-FFF2-40B4-BE49-F238E27FC236}">
                <a16:creationId xmlns:a16="http://schemas.microsoft.com/office/drawing/2014/main" id="{D4C59B1D-DC93-4BFC-AE90-8DF9E6BC867B}"/>
              </a:ext>
            </a:extLst>
          </p:cNvPr>
          <p:cNvPicPr>
            <a:picLocks noGrp="1" noChangeAspect="1"/>
          </p:cNvPicPr>
          <p:nvPr>
            <p:ph idx="1"/>
          </p:nvPr>
        </p:nvPicPr>
        <p:blipFill>
          <a:blip r:embed="rId2"/>
          <a:stretch>
            <a:fillRect/>
          </a:stretch>
        </p:blipFill>
        <p:spPr>
          <a:xfrm>
            <a:off x="2249595" y="2390832"/>
            <a:ext cx="7692810" cy="3714130"/>
          </a:xfrm>
          <a:prstGeom prst="rect">
            <a:avLst/>
          </a:prstGeom>
        </p:spPr>
      </p:pic>
    </p:spTree>
    <p:extLst>
      <p:ext uri="{BB962C8B-B14F-4D97-AF65-F5344CB8AC3E}">
        <p14:creationId xmlns:p14="http://schemas.microsoft.com/office/powerpoint/2010/main" val="2514272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8FD26-D64D-4EB3-ADCA-DE8C920364DB}"/>
              </a:ext>
            </a:extLst>
          </p:cNvPr>
          <p:cNvSpPr>
            <a:spLocks noGrp="1"/>
          </p:cNvSpPr>
          <p:nvPr>
            <p:ph type="title"/>
          </p:nvPr>
        </p:nvSpPr>
        <p:spPr/>
        <p:txBody>
          <a:bodyPr/>
          <a:lstStyle/>
          <a:p>
            <a:r>
              <a:rPr lang="en-US" dirty="0"/>
              <a:t>Schematics v1 continued</a:t>
            </a:r>
          </a:p>
        </p:txBody>
      </p:sp>
      <p:pic>
        <p:nvPicPr>
          <p:cNvPr id="5" name="Content Placeholder 4">
            <a:extLst>
              <a:ext uri="{FF2B5EF4-FFF2-40B4-BE49-F238E27FC236}">
                <a16:creationId xmlns:a16="http://schemas.microsoft.com/office/drawing/2014/main" id="{62039A44-3EAA-47AE-939E-82FF4BF7AB38}"/>
              </a:ext>
            </a:extLst>
          </p:cNvPr>
          <p:cNvPicPr>
            <a:picLocks noGrp="1" noChangeAspect="1"/>
          </p:cNvPicPr>
          <p:nvPr>
            <p:ph idx="1"/>
          </p:nvPr>
        </p:nvPicPr>
        <p:blipFill>
          <a:blip r:embed="rId2"/>
          <a:stretch>
            <a:fillRect/>
          </a:stretch>
        </p:blipFill>
        <p:spPr>
          <a:xfrm>
            <a:off x="3379234" y="2759861"/>
            <a:ext cx="5433531" cy="3124471"/>
          </a:xfrm>
        </p:spPr>
      </p:pic>
    </p:spTree>
    <p:extLst>
      <p:ext uri="{BB962C8B-B14F-4D97-AF65-F5344CB8AC3E}">
        <p14:creationId xmlns:p14="http://schemas.microsoft.com/office/powerpoint/2010/main" val="2103755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458-7108-4212-AF0F-906A7EBF5199}"/>
              </a:ext>
            </a:extLst>
          </p:cNvPr>
          <p:cNvSpPr>
            <a:spLocks noGrp="1"/>
          </p:cNvSpPr>
          <p:nvPr>
            <p:ph type="title"/>
          </p:nvPr>
        </p:nvSpPr>
        <p:spPr/>
        <p:txBody>
          <a:bodyPr/>
          <a:lstStyle/>
          <a:p>
            <a:r>
              <a:rPr lang="en-US" dirty="0"/>
              <a:t>Old Computer and Monitor</a:t>
            </a:r>
          </a:p>
        </p:txBody>
      </p:sp>
      <p:sp>
        <p:nvSpPr>
          <p:cNvPr id="3" name="Content Placeholder 2">
            <a:extLst>
              <a:ext uri="{FF2B5EF4-FFF2-40B4-BE49-F238E27FC236}">
                <a16:creationId xmlns:a16="http://schemas.microsoft.com/office/drawing/2014/main" id="{3CA1306C-288F-4B50-8391-3A768B829FBF}"/>
              </a:ext>
            </a:extLst>
          </p:cNvPr>
          <p:cNvSpPr>
            <a:spLocks noGrp="1"/>
          </p:cNvSpPr>
          <p:nvPr>
            <p:ph idx="1"/>
          </p:nvPr>
        </p:nvSpPr>
        <p:spPr/>
        <p:txBody>
          <a:bodyPr/>
          <a:lstStyle/>
          <a:p>
            <a:r>
              <a:rPr lang="en-US" dirty="0"/>
              <a:t>The only use of the old computer inside Rosie was to put an image on the monitor, and that could easily be done with a Raspberry Pi.</a:t>
            </a:r>
          </a:p>
          <a:p>
            <a:r>
              <a:rPr lang="en-US" dirty="0"/>
              <a:t>Otherwise, the computer was just taking up valuable space… so I took it out.</a:t>
            </a:r>
          </a:p>
          <a:p>
            <a:r>
              <a:rPr lang="en-US" dirty="0"/>
              <a:t>I will need a HDMI to VGA converter to wire the Pi’s HDMI to the monitor’s VGA.</a:t>
            </a:r>
          </a:p>
          <a:p>
            <a:r>
              <a:rPr lang="en-US" dirty="0"/>
              <a:t>*I will use a 24v-120v inverter to power the monitor.</a:t>
            </a:r>
          </a:p>
        </p:txBody>
      </p:sp>
    </p:spTree>
    <p:extLst>
      <p:ext uri="{BB962C8B-B14F-4D97-AF65-F5344CB8AC3E}">
        <p14:creationId xmlns:p14="http://schemas.microsoft.com/office/powerpoint/2010/main" val="1143941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780</TotalTime>
  <Words>2256</Words>
  <Application>Microsoft Office PowerPoint</Application>
  <PresentationFormat>Widescreen</PresentationFormat>
  <Paragraphs>185</Paragraphs>
  <Slides>41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Century Gothic</vt:lpstr>
      <vt:lpstr>Wingdings</vt:lpstr>
      <vt:lpstr>Wingdings 3</vt:lpstr>
      <vt:lpstr>Ion Boardroom</vt:lpstr>
      <vt:lpstr>Mission Rosie Trimester 1</vt:lpstr>
      <vt:lpstr>Initial Ideas and Information</vt:lpstr>
      <vt:lpstr>Initial Housekeeping (17 September 2018)</vt:lpstr>
      <vt:lpstr>The Grand Plan (20 September 2018)</vt:lpstr>
      <vt:lpstr>Making things neat</vt:lpstr>
      <vt:lpstr>Schematics v1 (based off of initial observations) (24 September 2018)</vt:lpstr>
      <vt:lpstr>Schematics v1 continued</vt:lpstr>
      <vt:lpstr>Schematics v1 continued</vt:lpstr>
      <vt:lpstr>Old Computer and Monitor</vt:lpstr>
      <vt:lpstr>Driving the motors</vt:lpstr>
      <vt:lpstr>Wiring the front motor</vt:lpstr>
      <vt:lpstr>Encoders</vt:lpstr>
      <vt:lpstr>Head</vt:lpstr>
      <vt:lpstr>IR distance sensors</vt:lpstr>
      <vt:lpstr>IR sensors continued</vt:lpstr>
      <vt:lpstr>Potentiometers</vt:lpstr>
      <vt:lpstr>Update November 27, 2018</vt:lpstr>
      <vt:lpstr>Drive Base</vt:lpstr>
      <vt:lpstr>Rosie’s Capabilities</vt:lpstr>
      <vt:lpstr>Drive base layout</vt:lpstr>
      <vt:lpstr>Ball Drive</vt:lpstr>
      <vt:lpstr>More Drive info</vt:lpstr>
      <vt:lpstr>Rosie gets a face</vt:lpstr>
      <vt:lpstr>New Information</vt:lpstr>
      <vt:lpstr>Power Problems</vt:lpstr>
      <vt:lpstr>PSU!!</vt:lpstr>
      <vt:lpstr>Schematic v1.1</vt:lpstr>
      <vt:lpstr>Mission Rosie Trimester 2</vt:lpstr>
      <vt:lpstr>Changes</vt:lpstr>
      <vt:lpstr>IR board schematic</vt:lpstr>
      <vt:lpstr>New Schematic (v1.2)</vt:lpstr>
      <vt:lpstr>Wood board</vt:lpstr>
      <vt:lpstr>Face Detection</vt:lpstr>
      <vt:lpstr>Research Expo</vt:lpstr>
      <vt:lpstr>Mission Rosie Trimester 3</vt:lpstr>
      <vt:lpstr>Updates</vt:lpstr>
      <vt:lpstr>Protoboard</vt:lpstr>
      <vt:lpstr>RIP IR sensors</vt:lpstr>
      <vt:lpstr>Schematic v1.3</vt:lpstr>
      <vt:lpstr>Yayyyyyy!</vt:lpstr>
      <vt:lpstr>What I learned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Rosie Trimester 1</dc:title>
  <dc:creator>Cheng_Dak Cheung</dc:creator>
  <cp:lastModifiedBy>Cheng_Dak Cheung</cp:lastModifiedBy>
  <cp:revision>41</cp:revision>
  <dcterms:created xsi:type="dcterms:W3CDTF">2018-10-07T18:01:48Z</dcterms:created>
  <dcterms:modified xsi:type="dcterms:W3CDTF">2019-06-17T15:40:47Z</dcterms:modified>
</cp:coreProperties>
</file>